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7" r:id="rId2"/>
    <p:sldId id="258" r:id="rId3"/>
    <p:sldId id="260" r:id="rId4"/>
    <p:sldId id="298" r:id="rId5"/>
    <p:sldId id="266" r:id="rId6"/>
    <p:sldId id="292" r:id="rId7"/>
    <p:sldId id="272" r:id="rId8"/>
    <p:sldId id="297" r:id="rId9"/>
    <p:sldId id="284" r:id="rId10"/>
    <p:sldId id="287" r:id="rId11"/>
    <p:sldId id="291"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A2"/>
    <a:srgbClr val="3984BF"/>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88" autoAdjust="0"/>
    <p:restoredTop sz="94920" autoAdjust="0"/>
  </p:normalViewPr>
  <p:slideViewPr>
    <p:cSldViewPr snapToGrid="0">
      <p:cViewPr varScale="1">
        <p:scale>
          <a:sx n="126" d="100"/>
          <a:sy n="126" d="100"/>
        </p:scale>
        <p:origin x="778" y="115"/>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2021/10/13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受到网格法中，湍流模型起源的启发，粒子法中对应的是粒子相互作用。</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extLst>
      <p:ext uri="{BB962C8B-B14F-4D97-AF65-F5344CB8AC3E}">
        <p14:creationId xmlns:p14="http://schemas.microsoft.com/office/powerpoint/2010/main" val="350654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extLst>
      <p:ext uri="{BB962C8B-B14F-4D97-AF65-F5344CB8AC3E}">
        <p14:creationId xmlns:p14="http://schemas.microsoft.com/office/powerpoint/2010/main" val="282329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546163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2021/10/13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2021/10/13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youtube.com/watch?v=qd3gKVX89qo"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wiki.manchester.ac.uk/sphysics/index.php/Main_Page" TargetMode="External"/><Relationship Id="rId5" Type="http://schemas.openxmlformats.org/officeDocument/2006/relationships/hyperlink" Target="https://spheric-sph.org/" TargetMode="External"/><Relationship Id="rId4" Type="http://schemas.openxmlformats.org/officeDocument/2006/relationships/hyperlink" Target="https://github.com/InteractiveComputerGraphics/SPlisHSPlasH"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6.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4.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4.png"/><Relationship Id="rId7"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8.gif"/><Relationship Id="rId4" Type="http://schemas.openxmlformats.org/officeDocument/2006/relationships/image" Target="../media/image13.gif"/><Relationship Id="rId9"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zoziha.github.io/SPH-homework/"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zoziha.github.io/SPH/" TargetMode="External"/><Relationship Id="rId5" Type="http://schemas.openxmlformats.org/officeDocument/2006/relationships/hyperlink" Target="https://github.com/zoziha/SPH"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177536"/>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27257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059625"/>
            <a:ext cx="12192000" cy="286136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EA2"/>
              </a:solidFill>
            </a:endParaRPr>
          </a:p>
        </p:txBody>
      </p:sp>
      <p:sp>
        <p:nvSpPr>
          <p:cNvPr id="15" name="文本框 14"/>
          <p:cNvSpPr txBox="1"/>
          <p:nvPr/>
        </p:nvSpPr>
        <p:spPr>
          <a:xfrm>
            <a:off x="-2738" y="2669091"/>
            <a:ext cx="12192000" cy="1661993"/>
          </a:xfrm>
          <a:prstGeom prst="rect">
            <a:avLst/>
          </a:prstGeom>
          <a:noFill/>
        </p:spPr>
        <p:txBody>
          <a:bodyPr wrap="square" rtlCol="0">
            <a:spAutoFit/>
          </a:bodyPr>
          <a:lstStyle/>
          <a:p>
            <a:pPr algn="ctr"/>
            <a:r>
              <a:rPr lang="zh-CN" altLang="en-US" sz="2800" b="1" dirty="0">
                <a:solidFill>
                  <a:schemeClr val="bg1">
                    <a:lumMod val="95000"/>
                  </a:schemeClr>
                </a:solidFill>
                <a:latin typeface="微软雅黑" panose="020B0503020204020204" pitchFamily="34" charset="-122"/>
                <a:ea typeface="微软雅黑" panose="020B0503020204020204" pitchFamily="34" charset="-122"/>
              </a:rPr>
              <a:t>基于</a:t>
            </a:r>
            <a:r>
              <a:rPr lang="en-US" altLang="zh-CN" sz="2800" b="1" dirty="0">
                <a:solidFill>
                  <a:schemeClr val="bg1">
                    <a:lumMod val="95000"/>
                  </a:schemeClr>
                </a:solidFill>
                <a:latin typeface="微软雅黑" panose="020B0503020204020204" pitchFamily="34" charset="-122"/>
                <a:ea typeface="微软雅黑" panose="020B0503020204020204" pitchFamily="34" charset="-122"/>
              </a:rPr>
              <a:t>`</a:t>
            </a:r>
            <a:r>
              <a:rPr lang="en-US" altLang="zh-CN" sz="2800" b="1" dirty="0" smtClean="0">
                <a:solidFill>
                  <a:schemeClr val="bg1">
                    <a:lumMod val="95000"/>
                  </a:schemeClr>
                </a:solidFill>
                <a:latin typeface="微软雅黑" panose="020B0503020204020204" pitchFamily="34" charset="-122"/>
                <a:ea typeface="微软雅黑" panose="020B0503020204020204" pitchFamily="34" charset="-122"/>
              </a:rPr>
              <a:t>SPH`</a:t>
            </a:r>
            <a:r>
              <a:rPr lang="zh-CN" altLang="en-US" sz="2800" b="1" dirty="0" smtClean="0">
                <a:solidFill>
                  <a:schemeClr val="bg1">
                    <a:lumMod val="95000"/>
                  </a:schemeClr>
                </a:solidFill>
                <a:latin typeface="微软雅黑" panose="020B0503020204020204" pitchFamily="34" charset="-122"/>
                <a:ea typeface="微软雅黑" panose="020B0503020204020204" pitchFamily="34" charset="-122"/>
              </a:rPr>
              <a:t>方法的</a:t>
            </a:r>
            <a:r>
              <a:rPr lang="zh-CN" altLang="en-US" sz="2800" b="1" dirty="0">
                <a:solidFill>
                  <a:schemeClr val="bg1">
                    <a:lumMod val="95000"/>
                  </a:schemeClr>
                </a:solidFill>
                <a:latin typeface="微软雅黑" panose="020B0503020204020204" pitchFamily="34" charset="-122"/>
                <a:ea typeface="微软雅黑" panose="020B0503020204020204" pitchFamily="34" charset="-122"/>
              </a:rPr>
              <a:t>舰</a:t>
            </a:r>
            <a:r>
              <a:rPr lang="zh-CN" altLang="en-US" sz="2800" b="1" dirty="0" smtClean="0">
                <a:solidFill>
                  <a:schemeClr val="bg1">
                    <a:lumMod val="95000"/>
                  </a:schemeClr>
                </a:solidFill>
                <a:latin typeface="微软雅黑" panose="020B0503020204020204" pitchFamily="34" charset="-122"/>
                <a:ea typeface="微软雅黑" panose="020B0503020204020204" pitchFamily="34" charset="-122"/>
              </a:rPr>
              <a:t>船波浪砰</a:t>
            </a:r>
            <a:r>
              <a:rPr lang="zh-CN" altLang="en-US" sz="2800" b="1" dirty="0">
                <a:solidFill>
                  <a:schemeClr val="bg1">
                    <a:lumMod val="95000"/>
                  </a:schemeClr>
                </a:solidFill>
                <a:latin typeface="微软雅黑" panose="020B0503020204020204" pitchFamily="34" charset="-122"/>
                <a:ea typeface="微软雅黑" panose="020B0503020204020204" pitchFamily="34" charset="-122"/>
              </a:rPr>
              <a:t>击力学仿</a:t>
            </a:r>
            <a:r>
              <a:rPr lang="zh-CN" altLang="en-US" sz="2800" b="1" dirty="0" smtClean="0">
                <a:solidFill>
                  <a:schemeClr val="bg1">
                    <a:lumMod val="95000"/>
                  </a:schemeClr>
                </a:solidFill>
                <a:latin typeface="微软雅黑" panose="020B0503020204020204" pitchFamily="34" charset="-122"/>
                <a:ea typeface="微软雅黑" panose="020B0503020204020204" pitchFamily="34" charset="-122"/>
              </a:rPr>
              <a:t>真</a:t>
            </a:r>
            <a:endParaRPr lang="en-US" altLang="zh-CN" sz="2800" b="1" dirty="0" smtClean="0">
              <a:solidFill>
                <a:schemeClr val="bg1">
                  <a:lumMod val="95000"/>
                </a:schemeClr>
              </a:solidFill>
              <a:latin typeface="微软雅黑" panose="020B0503020204020204" pitchFamily="34" charset="-122"/>
              <a:ea typeface="微软雅黑" panose="020B0503020204020204" pitchFamily="34" charset="-122"/>
            </a:endParaRPr>
          </a:p>
          <a:p>
            <a:pPr algn="ctr"/>
            <a:endParaRPr lang="en-US" altLang="zh-CN" sz="2000" b="1"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zh-CN" altLang="en-US" sz="5400" b="1" dirty="0" smtClean="0">
                <a:solidFill>
                  <a:schemeClr val="bg1">
                    <a:lumMod val="95000"/>
                  </a:schemeClr>
                </a:solidFill>
                <a:latin typeface="微软雅黑" panose="020B0503020204020204" pitchFamily="34" charset="-122"/>
                <a:ea typeface="微软雅黑" panose="020B0503020204020204" pitchFamily="34" charset="-122"/>
              </a:rPr>
              <a:t>边界处理和多相模拟</a:t>
            </a:r>
            <a:endParaRPr lang="en-US" altLang="zh-CN" sz="5400" b="1" dirty="0" smtClean="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0235" y="517405"/>
            <a:ext cx="4226054" cy="1122364"/>
          </a:xfrm>
          <a:prstGeom prst="rect">
            <a:avLst/>
          </a:prstGeom>
        </p:spPr>
      </p:pic>
      <p:sp>
        <p:nvSpPr>
          <p:cNvPr id="13" name="TextBox 6"/>
          <p:cNvSpPr txBox="1"/>
          <p:nvPr/>
        </p:nvSpPr>
        <p:spPr>
          <a:xfrm>
            <a:off x="2072832" y="5366471"/>
            <a:ext cx="5115454"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04EA2"/>
                </a:solidFill>
                <a:latin typeface="微软雅黑" panose="020B0503020204020204" pitchFamily="34" charset="-122"/>
                <a:ea typeface="微软雅黑" panose="020B0503020204020204" pitchFamily="34" charset="-122"/>
              </a:rPr>
              <a:t>汇报</a:t>
            </a:r>
            <a:r>
              <a:rPr lang="zh-CN" altLang="en-US" b="1" dirty="0" smtClean="0">
                <a:solidFill>
                  <a:srgbClr val="004EA2"/>
                </a:solidFill>
                <a:latin typeface="微软雅黑" panose="020B0503020204020204" pitchFamily="34" charset="-122"/>
                <a:ea typeface="微软雅黑" panose="020B0503020204020204" pitchFamily="34" charset="-122"/>
              </a:rPr>
              <a:t>人</a:t>
            </a:r>
            <a:r>
              <a:rPr lang="zh-CN" altLang="en-US" dirty="0" smtClean="0">
                <a:solidFill>
                  <a:srgbClr val="004EA2"/>
                </a:solidFill>
                <a:latin typeface="微软雅黑" panose="020B0503020204020204" pitchFamily="34" charset="-122"/>
                <a:ea typeface="微软雅黑" panose="020B0503020204020204" pitchFamily="34" charset="-122"/>
              </a:rPr>
              <a:t>：</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左志华（</a:t>
            </a:r>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zuo.zhihua@qq.com</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444961" y="5366471"/>
            <a:ext cx="2236461" cy="400085"/>
          </a:xfrm>
          <a:prstGeom prst="rect">
            <a:avLst/>
          </a:prstGeom>
          <a:noFill/>
        </p:spPr>
        <p:txBody>
          <a:bodyPr wrap="none" lIns="91416" tIns="45708" rIns="91416" bIns="45708" rtlCol="0">
            <a:spAutoFit/>
          </a:bodyPr>
          <a:lstStyle/>
          <a:p>
            <a:pPr algn="ctr"/>
            <a:r>
              <a:rPr lang="zh-CN" altLang="en-US" sz="2000" b="1" dirty="0">
                <a:solidFill>
                  <a:srgbClr val="004EA2"/>
                </a:solidFill>
                <a:latin typeface="微软雅黑" panose="020B0503020204020204" pitchFamily="34" charset="-122"/>
                <a:ea typeface="微软雅黑" panose="020B0503020204020204" pitchFamily="34" charset="-122"/>
              </a:rPr>
              <a:t>指导老师</a:t>
            </a:r>
            <a:r>
              <a:rPr lang="zh-CN" altLang="en-US" sz="2000" b="1" dirty="0" smtClean="0">
                <a:solidFill>
                  <a:srgbClr val="004EA2"/>
                </a:solidFill>
                <a:latin typeface="微软雅黑" panose="020B0503020204020204" pitchFamily="34" charset="-122"/>
                <a:ea typeface="微软雅黑" panose="020B0503020204020204" pitchFamily="34" charset="-122"/>
              </a:rPr>
              <a:t>：</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廖</a:t>
            </a: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康平</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4466053" y="6238690"/>
            <a:ext cx="3254417" cy="369332"/>
          </a:xfrm>
          <a:prstGeom prst="rect">
            <a:avLst/>
          </a:prstGeom>
        </p:spPr>
        <p:txBody>
          <a:bodyPr wrap="none">
            <a:spAutoFit/>
          </a:bodyPr>
          <a:lstStyle/>
          <a:p>
            <a:r>
              <a:rPr lang="zh-CN" altLang="en-US" b="1" u="sng" dirty="0">
                <a:solidFill>
                  <a:srgbClr val="004EA2"/>
                </a:solidFill>
                <a:latin typeface="微软雅黑" panose="020B0503020204020204" pitchFamily="34" charset="-122"/>
                <a:ea typeface="微软雅黑" panose="020B0503020204020204" pitchFamily="34" charset="-122"/>
              </a:rPr>
              <a:t>哈尔</a:t>
            </a:r>
            <a:r>
              <a:rPr lang="zh-CN" altLang="en-US" b="1" u="sng" dirty="0" smtClean="0">
                <a:solidFill>
                  <a:srgbClr val="004EA2"/>
                </a:solidFill>
                <a:latin typeface="微软雅黑" panose="020B0503020204020204" pitchFamily="34" charset="-122"/>
                <a:ea typeface="微软雅黑" panose="020B0503020204020204" pitchFamily="34" charset="-122"/>
              </a:rPr>
              <a:t>滨工程大学 船舶工程学院</a:t>
            </a:r>
            <a:endParaRPr lang="zh-CN" altLang="en-US" u="sng" dirty="0">
              <a:solidFill>
                <a:srgbClr val="004EA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边界处理</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多相模拟</a:t>
            </a:r>
          </a:p>
        </p:txBody>
      </p:sp>
      <p:sp>
        <p:nvSpPr>
          <p:cNvPr id="28" name="TextBox 9"/>
          <p:cNvSpPr txBox="1"/>
          <p:nvPr/>
        </p:nvSpPr>
        <p:spPr>
          <a:xfrm>
            <a:off x="6778549" y="92792"/>
            <a:ext cx="1344000" cy="589380"/>
          </a:xfrm>
          <a:prstGeom prst="rect">
            <a:avLst/>
          </a:prstGeom>
          <a:noFill/>
        </p:spPr>
        <p:txBody>
          <a:bodyPr wrap="square" lIns="0" tIns="48000" rIns="0" bIns="48000" rtlCol="0">
            <a:spAutoFit/>
          </a:bodyPr>
          <a:lstStyle/>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SPHysics</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示例</a:t>
            </a:r>
          </a:p>
        </p:txBody>
      </p:sp>
      <p:sp>
        <p:nvSpPr>
          <p:cNvPr id="29" name="TextBox 10"/>
          <p:cNvSpPr txBox="1"/>
          <p:nvPr/>
        </p:nvSpPr>
        <p:spPr>
          <a:xfrm>
            <a:off x="8551948" y="101431"/>
            <a:ext cx="1344000" cy="589380"/>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预想</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解决方案</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5"/>
          <p:cNvSpPr>
            <a:spLocks noChangeArrowheads="1"/>
          </p:cNvSpPr>
          <p:nvPr/>
        </p:nvSpPr>
        <p:spPr bwMode="gray">
          <a:xfrm>
            <a:off x="609599" y="1739456"/>
            <a:ext cx="10916552" cy="479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just" eaLnBrk="1" hangingPunct="1">
              <a:lnSpc>
                <a:spcPct val="150000"/>
              </a:lnSpc>
              <a:spcBef>
                <a:spcPct val="0"/>
              </a:spcBef>
              <a:spcAft>
                <a:spcPct val="40000"/>
              </a:spcAft>
              <a:buClr>
                <a:schemeClr val="tx1"/>
              </a:buClr>
              <a:buNone/>
            </a:pPr>
            <a:r>
              <a:rPr lang="en-US" altLang="zh-CN" sz="1540" noProof="1" smtClean="0">
                <a:solidFill>
                  <a:prstClr val="black">
                    <a:lumMod val="75000"/>
                    <a:lumOff val="25000"/>
                  </a:prstClr>
                </a:solidFill>
                <a:latin typeface="微软雅黑" panose="020B0503020204020204" pitchFamily="34" charset="-122"/>
                <a:ea typeface="微软雅黑" panose="020B0503020204020204" pitchFamily="34" charset="-122"/>
              </a:rPr>
              <a:t>[1] J.J. Monaghan. A </a:t>
            </a:r>
            <a:r>
              <a:rPr lang="en-US" altLang="zh-CN" sz="1540" noProof="1">
                <a:solidFill>
                  <a:prstClr val="black">
                    <a:lumMod val="75000"/>
                    <a:lumOff val="25000"/>
                  </a:prstClr>
                </a:solidFill>
                <a:latin typeface="微软雅黑" panose="020B0503020204020204" pitchFamily="34" charset="-122"/>
                <a:ea typeface="微软雅黑" panose="020B0503020204020204" pitchFamily="34" charset="-122"/>
              </a:rPr>
              <a:t>turbulence model for Smoothed Particle </a:t>
            </a:r>
            <a:r>
              <a:rPr lang="en-US" altLang="zh-CN" sz="1540" noProof="1" smtClean="0">
                <a:solidFill>
                  <a:prstClr val="black">
                    <a:lumMod val="75000"/>
                    <a:lumOff val="25000"/>
                  </a:prstClr>
                </a:solidFill>
                <a:latin typeface="微软雅黑" panose="020B0503020204020204" pitchFamily="34" charset="-122"/>
                <a:ea typeface="微软雅黑" panose="020B0503020204020204" pitchFamily="34" charset="-122"/>
              </a:rPr>
              <a:t>Hydrodynamics[J]. 2011.</a:t>
            </a:r>
          </a:p>
          <a:p>
            <a:pPr marL="0" indent="0" algn="just" eaLnBrk="1" hangingPunct="1">
              <a:lnSpc>
                <a:spcPct val="150000"/>
              </a:lnSpc>
              <a:spcBef>
                <a:spcPct val="0"/>
              </a:spcBef>
              <a:spcAft>
                <a:spcPct val="40000"/>
              </a:spcAft>
              <a:buClr>
                <a:schemeClr val="tx1"/>
              </a:buClr>
              <a:buNone/>
            </a:pPr>
            <a:r>
              <a:rPr lang="en-US" altLang="zh-CN" sz="1540" noProof="1" smtClean="0">
                <a:solidFill>
                  <a:prstClr val="black">
                    <a:lumMod val="75000"/>
                    <a:lumOff val="25000"/>
                  </a:prstClr>
                </a:solidFill>
                <a:latin typeface="微软雅黑" panose="020B0503020204020204" pitchFamily="34" charset="-122"/>
                <a:ea typeface="微软雅黑" panose="020B0503020204020204" pitchFamily="34" charset="-122"/>
              </a:rPr>
              <a:t>[2] </a:t>
            </a:r>
            <a:r>
              <a:rPr lang="en-US" altLang="zh-CN" sz="1540" noProof="1">
                <a:solidFill>
                  <a:prstClr val="black">
                    <a:lumMod val="75000"/>
                    <a:lumOff val="25000"/>
                  </a:prstClr>
                </a:solidFill>
                <a:latin typeface="微软雅黑" panose="020B0503020204020204" pitchFamily="34" charset="-122"/>
                <a:ea typeface="微软雅黑" panose="020B0503020204020204" pitchFamily="34" charset="-122"/>
              </a:rPr>
              <a:t>G. R. Liu, M. B. Liu. </a:t>
            </a:r>
            <a:r>
              <a:rPr lang="zh-CN" altLang="en-US" sz="1540" noProof="1">
                <a:solidFill>
                  <a:prstClr val="black">
                    <a:lumMod val="75000"/>
                    <a:lumOff val="25000"/>
                  </a:prstClr>
                </a:solidFill>
                <a:latin typeface="微软雅黑" panose="020B0503020204020204" pitchFamily="34" charset="-122"/>
                <a:ea typeface="微软雅黑" panose="020B0503020204020204" pitchFamily="34" charset="-122"/>
              </a:rPr>
              <a:t>光滑粒子流体动力学</a:t>
            </a:r>
            <a:r>
              <a:rPr lang="en-US" altLang="zh-CN" sz="1540" noProof="1">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540" noProof="1">
                <a:solidFill>
                  <a:prstClr val="black">
                    <a:lumMod val="75000"/>
                    <a:lumOff val="25000"/>
                  </a:prstClr>
                </a:solidFill>
                <a:latin typeface="微软雅黑" panose="020B0503020204020204" pitchFamily="34" charset="-122"/>
                <a:ea typeface="微软雅黑" panose="020B0503020204020204" pitchFamily="34" charset="-122"/>
              </a:rPr>
              <a:t>一种无网格粒子法</a:t>
            </a:r>
            <a:r>
              <a:rPr lang="en-US" altLang="zh-CN" sz="1540" noProof="1">
                <a:solidFill>
                  <a:prstClr val="black">
                    <a:lumMod val="75000"/>
                    <a:lumOff val="25000"/>
                  </a:prstClr>
                </a:solidFill>
                <a:latin typeface="微软雅黑" panose="020B0503020204020204" pitchFamily="34" charset="-122"/>
                <a:ea typeface="微软雅黑" panose="020B0503020204020204" pitchFamily="34" charset="-122"/>
              </a:rPr>
              <a:t>[M]. </a:t>
            </a:r>
            <a:r>
              <a:rPr lang="zh-CN" altLang="en-US" sz="1540" noProof="1">
                <a:solidFill>
                  <a:prstClr val="black">
                    <a:lumMod val="75000"/>
                    <a:lumOff val="25000"/>
                  </a:prstClr>
                </a:solidFill>
                <a:latin typeface="微软雅黑" panose="020B0503020204020204" pitchFamily="34" charset="-122"/>
                <a:ea typeface="微软雅黑" panose="020B0503020204020204" pitchFamily="34" charset="-122"/>
              </a:rPr>
              <a:t>湖南大学出版社</a:t>
            </a:r>
            <a:r>
              <a:rPr lang="en-US" altLang="zh-CN" sz="1540" noProof="1">
                <a:solidFill>
                  <a:prstClr val="black">
                    <a:lumMod val="75000"/>
                    <a:lumOff val="25000"/>
                  </a:prstClr>
                </a:solidFill>
                <a:latin typeface="微软雅黑" panose="020B0503020204020204" pitchFamily="34" charset="-122"/>
                <a:ea typeface="微软雅黑" panose="020B0503020204020204" pitchFamily="34" charset="-122"/>
              </a:rPr>
              <a:t>, </a:t>
            </a:r>
            <a:r>
              <a:rPr lang="zh-CN" altLang="en-US" sz="1540" noProof="1">
                <a:solidFill>
                  <a:prstClr val="black">
                    <a:lumMod val="75000"/>
                    <a:lumOff val="25000"/>
                  </a:prstClr>
                </a:solidFill>
                <a:latin typeface="微软雅黑" panose="020B0503020204020204" pitchFamily="34" charset="-122"/>
                <a:ea typeface="微软雅黑" panose="020B0503020204020204" pitchFamily="34" charset="-122"/>
              </a:rPr>
              <a:t>湖南</a:t>
            </a:r>
            <a:r>
              <a:rPr lang="en-US" altLang="zh-CN" sz="1540" noProof="1">
                <a:solidFill>
                  <a:prstClr val="black">
                    <a:lumMod val="75000"/>
                    <a:lumOff val="25000"/>
                  </a:prstClr>
                </a:solidFill>
                <a:latin typeface="微软雅黑" panose="020B0503020204020204" pitchFamily="34" charset="-122"/>
                <a:ea typeface="微软雅黑" panose="020B0503020204020204" pitchFamily="34" charset="-122"/>
              </a:rPr>
              <a:t>, 2005. </a:t>
            </a:r>
          </a:p>
          <a:p>
            <a:pPr marL="0" indent="0" algn="just" eaLnBrk="1" hangingPunct="1">
              <a:lnSpc>
                <a:spcPct val="150000"/>
              </a:lnSpc>
              <a:spcBef>
                <a:spcPct val="0"/>
              </a:spcBef>
              <a:spcAft>
                <a:spcPct val="40000"/>
              </a:spcAft>
              <a:buClr>
                <a:schemeClr val="tx1"/>
              </a:buClr>
              <a:buNone/>
            </a:pPr>
            <a:r>
              <a:rPr lang="en-US" altLang="zh-CN" sz="1540" noProof="1">
                <a:solidFill>
                  <a:srgbClr val="333333"/>
                </a:solidFill>
                <a:cs typeface="Arial" panose="020B0604020202020204" pitchFamily="34" charset="0"/>
              </a:rPr>
              <a:t>[3] Dan Koschier, et al. SPH Techniques for the Physics Based Simulation of Fluids and </a:t>
            </a:r>
            <a:r>
              <a:rPr lang="en-US" altLang="zh-CN" sz="1540" noProof="1" smtClean="0">
                <a:solidFill>
                  <a:srgbClr val="333333"/>
                </a:solidFill>
                <a:cs typeface="Arial" panose="020B0604020202020204" pitchFamily="34" charset="0"/>
              </a:rPr>
              <a:t>Solids[J]. 2019.</a:t>
            </a:r>
          </a:p>
          <a:p>
            <a:pPr marL="0" indent="0" algn="just" eaLnBrk="1" hangingPunct="1">
              <a:lnSpc>
                <a:spcPct val="150000"/>
              </a:lnSpc>
              <a:spcBef>
                <a:spcPct val="0"/>
              </a:spcBef>
              <a:spcAft>
                <a:spcPct val="40000"/>
              </a:spcAft>
              <a:buClr>
                <a:schemeClr val="tx1"/>
              </a:buClr>
              <a:buNone/>
            </a:pPr>
            <a:r>
              <a:rPr lang="en-US" altLang="zh-CN" sz="1540" noProof="1">
                <a:solidFill>
                  <a:srgbClr val="333333"/>
                </a:solidFill>
                <a:cs typeface="Arial" panose="020B0604020202020204" pitchFamily="34" charset="0"/>
              </a:rPr>
              <a:t>[4] SPlisHSPlasH. </a:t>
            </a:r>
            <a:r>
              <a:rPr lang="en-US" altLang="zh-CN" sz="1540" noProof="1" smtClean="0">
                <a:solidFill>
                  <a:srgbClr val="333333"/>
                </a:solidFill>
                <a:cs typeface="Arial" panose="020B0604020202020204" pitchFamily="34" charset="0"/>
                <a:hlinkClick r:id="rId4"/>
              </a:rPr>
              <a:t>https</a:t>
            </a:r>
            <a:r>
              <a:rPr lang="en-US" altLang="zh-CN" sz="1540" noProof="1">
                <a:solidFill>
                  <a:srgbClr val="333333"/>
                </a:solidFill>
                <a:cs typeface="Arial" panose="020B0604020202020204" pitchFamily="34" charset="0"/>
                <a:hlinkClick r:id="rId4"/>
              </a:rPr>
              <a:t>://</a:t>
            </a:r>
            <a:r>
              <a:rPr lang="en-US" altLang="zh-CN" sz="1540" noProof="1" smtClean="0">
                <a:solidFill>
                  <a:srgbClr val="333333"/>
                </a:solidFill>
                <a:cs typeface="Arial" panose="020B0604020202020204" pitchFamily="34" charset="0"/>
                <a:hlinkClick r:id="rId4"/>
              </a:rPr>
              <a:t>github.com/InteractiveComputerGraphics/SPlisHSPlasH</a:t>
            </a:r>
            <a:r>
              <a:rPr lang="en-US" altLang="zh-CN" sz="1540" noProof="1" smtClean="0">
                <a:solidFill>
                  <a:srgbClr val="333333"/>
                </a:solidFill>
                <a:cs typeface="Arial" panose="020B0604020202020204" pitchFamily="34" charset="0"/>
              </a:rPr>
              <a:t>. </a:t>
            </a:r>
          </a:p>
          <a:p>
            <a:pPr marL="0" indent="0" algn="just" eaLnBrk="1" hangingPunct="1">
              <a:lnSpc>
                <a:spcPct val="150000"/>
              </a:lnSpc>
              <a:spcBef>
                <a:spcPct val="0"/>
              </a:spcBef>
              <a:spcAft>
                <a:spcPct val="40000"/>
              </a:spcAft>
              <a:buClr>
                <a:schemeClr val="tx1"/>
              </a:buClr>
              <a:buNone/>
            </a:pPr>
            <a:r>
              <a:rPr lang="en-US" altLang="zh-CN" sz="1540" noProof="1" smtClean="0">
                <a:solidFill>
                  <a:srgbClr val="333333"/>
                </a:solidFill>
                <a:cs typeface="Arial" panose="020B0604020202020204" pitchFamily="34" charset="0"/>
              </a:rPr>
              <a:t>[5] M.B. Liu, G.R. Liu. Smoothed Particle Hydrodynamics (SPH): an Overview and Recent Developments[J]. 2010.</a:t>
            </a:r>
          </a:p>
          <a:p>
            <a:pPr marL="0" indent="0" algn="just" eaLnBrk="1" hangingPunct="1">
              <a:lnSpc>
                <a:spcPct val="150000"/>
              </a:lnSpc>
              <a:spcBef>
                <a:spcPct val="0"/>
              </a:spcBef>
              <a:spcAft>
                <a:spcPct val="40000"/>
              </a:spcAft>
              <a:buClr>
                <a:schemeClr val="tx1"/>
              </a:buClr>
              <a:buNone/>
            </a:pPr>
            <a:r>
              <a:rPr lang="en-US" altLang="zh-CN" sz="154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[6] </a:t>
            </a:r>
            <a:r>
              <a:rPr lang="zh-CN" altLang="en-US" sz="154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孙鹏楠</a:t>
            </a:r>
            <a:r>
              <a:rPr lang="en-US" altLang="zh-CN" sz="154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54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物体与自由液面耦合作用的光滑粒子流体动力学方法研究</a:t>
            </a:r>
            <a:r>
              <a:rPr lang="en-US" altLang="zh-CN" sz="154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[D]. 2018.</a:t>
            </a:r>
          </a:p>
          <a:p>
            <a:pPr marL="0" indent="0" algn="just" eaLnBrk="1" hangingPunct="1">
              <a:lnSpc>
                <a:spcPct val="150000"/>
              </a:lnSpc>
              <a:spcBef>
                <a:spcPct val="0"/>
              </a:spcBef>
              <a:spcAft>
                <a:spcPct val="40000"/>
              </a:spcAft>
              <a:buClr>
                <a:schemeClr val="tx1"/>
              </a:buClr>
              <a:buNone/>
            </a:pPr>
            <a:r>
              <a:rPr lang="en-US" altLang="zh-CN" sz="154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[7] </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[EB/OL</a:t>
            </a:r>
            <a:r>
              <a:rPr lang="en-US" altLang="zh-CN" sz="1600" dirty="0" smtClean="0">
                <a:solidFill>
                  <a:prstClr val="black">
                    <a:lumMod val="75000"/>
                    <a:lumOff val="25000"/>
                  </a:prstClr>
                </a:solidFill>
                <a:latin typeface="微软雅黑" panose="020B0503020204020204" pitchFamily="34" charset="-122"/>
                <a:ea typeface="微软雅黑" panose="020B0503020204020204" pitchFamily="34" charset="-122"/>
              </a:rPr>
              <a:t>]. (</a:t>
            </a:r>
            <a:r>
              <a:rPr lang="en-US" altLang="zh-CN" sz="1600" dirty="0" smtClean="0">
                <a:hlinkClick r:id="rId5"/>
              </a:rPr>
              <a:t>spheric-sph.org</a:t>
            </a:r>
            <a:r>
              <a:rPr lang="en-US" altLang="zh-CN" sz="1600" dirty="0" smtClean="0"/>
              <a:t>).</a:t>
            </a:r>
          </a:p>
          <a:p>
            <a:pPr marL="0" indent="0" algn="just" eaLnBrk="1" hangingPunct="1">
              <a:lnSpc>
                <a:spcPct val="150000"/>
              </a:lnSpc>
              <a:spcBef>
                <a:spcPct val="0"/>
              </a:spcBef>
              <a:spcAft>
                <a:spcPct val="40000"/>
              </a:spcAft>
              <a:buClr>
                <a:schemeClr val="tx1"/>
              </a:buClr>
              <a:buNone/>
            </a:pPr>
            <a:r>
              <a:rPr lang="en-US" altLang="zh-CN" sz="160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[8] [EB/OL]. (</a:t>
            </a:r>
            <a:r>
              <a:rPr lang="en-US" altLang="zh-CN" sz="1600" dirty="0" smtClean="0">
                <a:hlinkClick r:id="rId6"/>
              </a:rPr>
              <a:t>spheric-sph.org </a:t>
            </a:r>
            <a:r>
              <a:rPr lang="en-US" altLang="zh-CN" sz="1600" dirty="0">
                <a:hlinkClick r:id="rId6"/>
              </a:rPr>
              <a:t>(manchester.ac.uk</a:t>
            </a:r>
            <a:r>
              <a:rPr lang="en-US" altLang="zh-CN" sz="1600" dirty="0" smtClean="0">
                <a:hlinkClick r:id="rId6"/>
              </a:rPr>
              <a:t>)</a:t>
            </a:r>
            <a:r>
              <a:rPr lang="en-US" altLang="zh-CN" sz="1600" dirty="0" smtClean="0"/>
              <a:t>).</a:t>
            </a:r>
          </a:p>
          <a:p>
            <a:pPr marL="0" indent="0" algn="just" eaLnBrk="1" hangingPunct="1">
              <a:lnSpc>
                <a:spcPct val="150000"/>
              </a:lnSpc>
              <a:spcBef>
                <a:spcPct val="0"/>
              </a:spcBef>
              <a:spcAft>
                <a:spcPct val="40000"/>
              </a:spcAft>
              <a:buClr>
                <a:schemeClr val="tx1"/>
              </a:buClr>
              <a:buNone/>
            </a:pPr>
            <a:r>
              <a:rPr lang="en-US" altLang="zh-CN" sz="1600" noProof="1">
                <a:solidFill>
                  <a:srgbClr val="333333"/>
                </a:solidFill>
                <a:latin typeface="微软雅黑" panose="020B0503020204020204" pitchFamily="34" charset="-122"/>
                <a:ea typeface="微软雅黑" panose="020B0503020204020204" pitchFamily="34" charset="-122"/>
                <a:cs typeface="Arial" panose="020B0604020202020204" pitchFamily="34" charset="0"/>
              </a:rPr>
              <a:t>[9] </a:t>
            </a:r>
            <a:r>
              <a:rPr lang="en-US" altLang="zh-CN" sz="160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[EB/OL]. (</a:t>
            </a:r>
            <a:r>
              <a:rPr lang="en-US" altLang="zh-CN" sz="160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hlinkClick r:id="rId7"/>
              </a:rPr>
              <a:t>https</a:t>
            </a:r>
            <a:r>
              <a:rPr lang="en-US" altLang="zh-CN" sz="1600" noProof="1">
                <a:solidFill>
                  <a:srgbClr val="333333"/>
                </a:solidFill>
                <a:latin typeface="微软雅黑" panose="020B0503020204020204" pitchFamily="34" charset="-122"/>
                <a:ea typeface="微软雅黑" panose="020B0503020204020204" pitchFamily="34" charset="-122"/>
                <a:cs typeface="Arial" panose="020B0604020202020204" pitchFamily="34" charset="0"/>
                <a:hlinkClick r:id="rId7"/>
              </a:rPr>
              <a:t>://</a:t>
            </a:r>
            <a:r>
              <a:rPr lang="en-US" altLang="zh-CN" sz="160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hlinkClick r:id="rId7"/>
              </a:rPr>
              <a:t>www.youtube.com/watch?v=qd3gKVX89qo</a:t>
            </a:r>
            <a:r>
              <a:rPr lang="en-US" altLang="zh-CN" sz="160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a:t>
            </a:r>
          </a:p>
          <a:p>
            <a:pPr marL="0" indent="0" algn="just" eaLnBrk="1" hangingPunct="1">
              <a:lnSpc>
                <a:spcPct val="150000"/>
              </a:lnSpc>
              <a:spcBef>
                <a:spcPct val="0"/>
              </a:spcBef>
              <a:spcAft>
                <a:spcPct val="40000"/>
              </a:spcAft>
              <a:buClr>
                <a:schemeClr val="tx1"/>
              </a:buClr>
              <a:buNone/>
            </a:pPr>
            <a:endParaRPr lang="en-US" altLang="zh-CN" sz="1540" noProof="1" smtClean="0">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a:p>
            <a:pPr marL="0" indent="0" algn="just" eaLnBrk="1" hangingPunct="1">
              <a:lnSpc>
                <a:spcPct val="150000"/>
              </a:lnSpc>
              <a:spcBef>
                <a:spcPct val="0"/>
              </a:spcBef>
              <a:spcAft>
                <a:spcPct val="40000"/>
              </a:spcAft>
              <a:buClr>
                <a:schemeClr val="tx1"/>
              </a:buClr>
              <a:buNone/>
            </a:pPr>
            <a:endParaRPr lang="en-US" altLang="zh-CN" sz="1540" noProof="1">
              <a:solidFill>
                <a:srgbClr val="3333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TextBox 6">
            <a:extLst>
              <a:ext uri="{FF2B5EF4-FFF2-40B4-BE49-F238E27FC236}">
                <a16:creationId xmlns:a16="http://schemas.microsoft.com/office/drawing/2014/main" id="{A30875EC-7422-44F6-883B-72A63757D947}"/>
              </a:ext>
            </a:extLst>
          </p:cNvPr>
          <p:cNvSpPr txBox="1"/>
          <p:nvPr/>
        </p:nvSpPr>
        <p:spPr>
          <a:xfrm>
            <a:off x="534880" y="1050010"/>
            <a:ext cx="3942527" cy="589380"/>
          </a:xfrm>
          <a:prstGeom prst="rect">
            <a:avLst/>
          </a:prstGeom>
          <a:noFill/>
        </p:spPr>
        <p:txBody>
          <a:bodyPr wrap="square" lIns="0" tIns="48000" rIns="0" bIns="48000" rtlCol="0">
            <a:spAutoFit/>
          </a:bodyPr>
          <a:lstStyle/>
          <a:p>
            <a:r>
              <a:rPr lang="zh-CN" altLang="en-US" sz="3200" b="1" dirty="0" smtClean="0">
                <a:solidFill>
                  <a:srgbClr val="004EA2"/>
                </a:solidFill>
                <a:latin typeface="微软雅黑" panose="020B0503020204020204" pitchFamily="34" charset="-122"/>
                <a:ea typeface="微软雅黑" panose="020B0503020204020204" pitchFamily="34" charset="-122"/>
              </a:rPr>
              <a:t>参</a:t>
            </a:r>
            <a:r>
              <a:rPr lang="zh-CN" altLang="en-US" sz="3200" b="1" dirty="0">
                <a:solidFill>
                  <a:srgbClr val="004EA2"/>
                </a:solidFill>
                <a:latin typeface="微软雅黑" panose="020B0503020204020204" pitchFamily="34" charset="-122"/>
                <a:ea typeface="微软雅黑" panose="020B0503020204020204" pitchFamily="34" charset="-122"/>
              </a:rPr>
              <a:t>考文献</a:t>
            </a:r>
            <a:endParaRPr lang="en-US" altLang="zh-CN" sz="3200" b="1" dirty="0">
              <a:solidFill>
                <a:srgbClr val="004EA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0" y="3137598"/>
            <a:ext cx="12192000" cy="923330"/>
          </a:xfrm>
          <a:prstGeom prst="rect">
            <a:avLst/>
          </a:prstGeom>
          <a:noFill/>
        </p:spPr>
        <p:txBody>
          <a:bodyPr wrap="square" rtlCol="0">
            <a:spAutoFit/>
          </a:bodyPr>
          <a:lstStyle/>
          <a:p>
            <a:pPr algn="ctr"/>
            <a:r>
              <a:rPr lang="zh-CN" altLang="en-US" sz="5400" b="1" dirty="0" smtClean="0">
                <a:solidFill>
                  <a:schemeClr val="bg1">
                    <a:lumMod val="95000"/>
                  </a:schemeClr>
                </a:solidFill>
                <a:latin typeface="微软雅黑" panose="020B0503020204020204" pitchFamily="34" charset="-122"/>
                <a:ea typeface="微软雅黑" panose="020B0503020204020204" pitchFamily="34" charset="-122"/>
              </a:rPr>
              <a:t>请老师和各位同学指</a:t>
            </a:r>
            <a:r>
              <a:rPr lang="zh-CN" altLang="en-US" sz="5400" b="1" dirty="0">
                <a:solidFill>
                  <a:schemeClr val="bg1">
                    <a:lumMod val="95000"/>
                  </a:schemeClr>
                </a:solidFill>
                <a:latin typeface="微软雅黑" panose="020B0503020204020204" pitchFamily="34" charset="-122"/>
                <a:ea typeface="微软雅黑" panose="020B0503020204020204" pitchFamily="34" charset="-122"/>
              </a:rPr>
              <a:t>正</a:t>
            </a:r>
          </a:p>
        </p:txBody>
      </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2973" y="534642"/>
            <a:ext cx="4226054" cy="1122364"/>
          </a:xfrm>
          <a:prstGeom prst="rect">
            <a:avLst/>
          </a:prstGeom>
        </p:spPr>
      </p:pic>
      <p:sp>
        <p:nvSpPr>
          <p:cNvPr id="2" name="文本框 1">
            <a:extLst>
              <a:ext uri="{FF2B5EF4-FFF2-40B4-BE49-F238E27FC236}">
                <a16:creationId xmlns:a16="http://schemas.microsoft.com/office/drawing/2014/main" id="{F0D6B1BB-8FD4-4050-8A5B-0B033892E56C}"/>
              </a:ext>
            </a:extLst>
          </p:cNvPr>
          <p:cNvSpPr txBox="1"/>
          <p:nvPr/>
        </p:nvSpPr>
        <p:spPr>
          <a:xfrm>
            <a:off x="2130489" y="5682343"/>
            <a:ext cx="7931021" cy="881139"/>
          </a:xfrm>
          <a:prstGeom prst="rect">
            <a:avLst/>
          </a:prstGeom>
          <a:noFill/>
        </p:spPr>
        <p:txBody>
          <a:bodyPr wrap="square" rtlCol="0">
            <a:spAutoFit/>
          </a:bodyPr>
          <a:lstStyle/>
          <a:p>
            <a:pPr algn="ctr">
              <a:lnSpc>
                <a:spcPct val="150000"/>
              </a:lnSpc>
            </a:pPr>
            <a:r>
              <a:rPr lang="zh-CN" altLang="en-US" dirty="0" smtClean="0"/>
              <a:t>汇报人：左志华（</a:t>
            </a:r>
            <a:r>
              <a:rPr lang="en-US" altLang="zh-CN" dirty="0" smtClean="0"/>
              <a:t>zuo.zhihua@qq.com</a:t>
            </a:r>
            <a:r>
              <a:rPr lang="zh-CN" altLang="en-US" dirty="0" smtClean="0"/>
              <a:t>）</a:t>
            </a:r>
            <a:endParaRPr lang="en-US" altLang="zh-CN" dirty="0"/>
          </a:p>
          <a:p>
            <a:pPr algn="ctr">
              <a:lnSpc>
                <a:spcPct val="150000"/>
              </a:lnSpc>
            </a:pPr>
            <a:r>
              <a:rPr lang="zh-CN" altLang="en-US" dirty="0" smtClean="0"/>
              <a:t>哈</a:t>
            </a:r>
            <a:r>
              <a:rPr lang="zh-CN" altLang="en-US" dirty="0"/>
              <a:t>尔</a:t>
            </a:r>
            <a:r>
              <a:rPr lang="zh-CN" altLang="en-US" dirty="0" smtClean="0"/>
              <a:t>滨工程大学 船舶工程学院</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9E82A9A8-9338-4941-ACEF-DBA5755A33E0}"/>
              </a:ext>
            </a:extLst>
          </p:cNvPr>
          <p:cNvSpPr/>
          <p:nvPr/>
        </p:nvSpPr>
        <p:spPr>
          <a:xfrm>
            <a:off x="5175949" y="1088967"/>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01</a:t>
            </a:r>
            <a:endParaRPr lang="zh-CN" altLang="en-US" sz="2400" b="1" dirty="0">
              <a:latin typeface="微软雅黑" panose="020B0503020204020204" pitchFamily="34" charset="-122"/>
              <a:ea typeface="微软雅黑" panose="020B0503020204020204" pitchFamily="34" charset="-122"/>
            </a:endParaRPr>
          </a:p>
        </p:txBody>
      </p:sp>
      <p:sp>
        <p:nvSpPr>
          <p:cNvPr id="17" name="圆角矩形 16"/>
          <p:cNvSpPr/>
          <p:nvPr/>
        </p:nvSpPr>
        <p:spPr>
          <a:xfrm>
            <a:off x="-1743421" y="1776690"/>
            <a:ext cx="5651845" cy="30734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882709"/>
            <a:ext cx="5261917" cy="2861362"/>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9437" y="6163965"/>
            <a:ext cx="2173125" cy="577143"/>
          </a:xfrm>
          <a:prstGeom prst="rect">
            <a:avLst/>
          </a:prstGeom>
        </p:spPr>
      </p:pic>
      <p:sp>
        <p:nvSpPr>
          <p:cNvPr id="59" name="圆角矩形 58"/>
          <p:cNvSpPr/>
          <p:nvPr/>
        </p:nvSpPr>
        <p:spPr>
          <a:xfrm>
            <a:off x="6495393" y="1088967"/>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边界处理</a:t>
            </a:r>
            <a:endParaRPr lang="zh-CN" altLang="en-US" sz="2400" b="1" dirty="0"/>
          </a:p>
        </p:txBody>
      </p:sp>
      <p:sp>
        <p:nvSpPr>
          <p:cNvPr id="60" name="圆角矩形 59"/>
          <p:cNvSpPr/>
          <p:nvPr/>
        </p:nvSpPr>
        <p:spPr>
          <a:xfrm>
            <a:off x="6495393" y="2056890"/>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多相模拟</a:t>
            </a:r>
            <a:endParaRPr lang="zh-CN" altLang="en-US" sz="2400" b="1" dirty="0"/>
          </a:p>
        </p:txBody>
      </p:sp>
      <p:sp>
        <p:nvSpPr>
          <p:cNvPr id="61" name="圆角矩形 60"/>
          <p:cNvSpPr/>
          <p:nvPr/>
        </p:nvSpPr>
        <p:spPr>
          <a:xfrm>
            <a:off x="6495393" y="3024817"/>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SPHysics</a:t>
            </a:r>
            <a:r>
              <a:rPr lang="zh-CN" altLang="en-US" sz="2400" b="1" dirty="0" smtClean="0"/>
              <a:t>示例</a:t>
            </a:r>
            <a:endParaRPr lang="zh-CN" altLang="en-US" sz="2400" b="1" dirty="0"/>
          </a:p>
        </p:txBody>
      </p:sp>
      <p:sp>
        <p:nvSpPr>
          <p:cNvPr id="62" name="圆角矩形 61"/>
          <p:cNvSpPr/>
          <p:nvPr/>
        </p:nvSpPr>
        <p:spPr>
          <a:xfrm>
            <a:off x="6495393" y="3992742"/>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预想解决方案</a:t>
            </a:r>
            <a:endParaRPr lang="zh-CN" altLang="en-US" sz="2400" b="1" dirty="0"/>
          </a:p>
        </p:txBody>
      </p:sp>
      <p:sp>
        <p:nvSpPr>
          <p:cNvPr id="63" name="圆角矩形 62"/>
          <p:cNvSpPr/>
          <p:nvPr/>
        </p:nvSpPr>
        <p:spPr>
          <a:xfrm>
            <a:off x="6495393" y="4960668"/>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总结</a:t>
            </a:r>
            <a:endParaRPr lang="zh-CN" altLang="en-US" sz="2400" b="1" dirty="0"/>
          </a:p>
        </p:txBody>
      </p:sp>
      <p:sp>
        <p:nvSpPr>
          <p:cNvPr id="64" name="TextBox 78"/>
          <p:cNvSpPr txBox="1"/>
          <p:nvPr/>
        </p:nvSpPr>
        <p:spPr>
          <a:xfrm>
            <a:off x="565975" y="361767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56156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
        <p:nvSpPr>
          <p:cNvPr id="18" name="矩形: 圆角 17">
            <a:extLst>
              <a:ext uri="{FF2B5EF4-FFF2-40B4-BE49-F238E27FC236}">
                <a16:creationId xmlns:a16="http://schemas.microsoft.com/office/drawing/2014/main" id="{82615955-EF16-474A-AF7A-67DE2F988603}"/>
              </a:ext>
            </a:extLst>
          </p:cNvPr>
          <p:cNvSpPr/>
          <p:nvPr/>
        </p:nvSpPr>
        <p:spPr>
          <a:xfrm>
            <a:off x="5175949" y="2056890"/>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02</a:t>
            </a:r>
            <a:endParaRPr lang="zh-CN" altLang="en-US" sz="2400" b="1" dirty="0">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32F0E8D2-0B1A-4CEC-B417-4576340E8028}"/>
              </a:ext>
            </a:extLst>
          </p:cNvPr>
          <p:cNvSpPr/>
          <p:nvPr/>
        </p:nvSpPr>
        <p:spPr>
          <a:xfrm>
            <a:off x="5175949" y="3024814"/>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03</a:t>
            </a:r>
            <a:endParaRPr lang="zh-CN" altLang="en-US" sz="2400" b="1" dirty="0">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3BCA861A-32F7-4E14-9024-694A9A1B1578}"/>
              </a:ext>
            </a:extLst>
          </p:cNvPr>
          <p:cNvSpPr/>
          <p:nvPr/>
        </p:nvSpPr>
        <p:spPr>
          <a:xfrm>
            <a:off x="5175949" y="3992743"/>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04</a:t>
            </a:r>
            <a:endParaRPr lang="zh-CN" altLang="en-US" sz="2400" b="1" dirty="0">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8B4FA0-19B5-4169-939C-ADA479D95545}"/>
              </a:ext>
            </a:extLst>
          </p:cNvPr>
          <p:cNvSpPr/>
          <p:nvPr/>
        </p:nvSpPr>
        <p:spPr>
          <a:xfrm>
            <a:off x="5175949" y="4960669"/>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05</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2662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84230" y="250725"/>
            <a:ext cx="1344000" cy="343159"/>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边界处理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多相模拟</a:t>
            </a:r>
          </a:p>
        </p:txBody>
      </p:sp>
      <p:sp>
        <p:nvSpPr>
          <p:cNvPr id="28" name="TextBox 9"/>
          <p:cNvSpPr txBox="1"/>
          <p:nvPr/>
        </p:nvSpPr>
        <p:spPr>
          <a:xfrm>
            <a:off x="6778548" y="118033"/>
            <a:ext cx="1344000" cy="589380"/>
          </a:xfrm>
          <a:prstGeom prst="rect">
            <a:avLst/>
          </a:prstGeom>
          <a:noFill/>
        </p:spPr>
        <p:txBody>
          <a:bodyPr wrap="square" lIns="0" tIns="48000" rIns="0" bIns="48000" rtlCol="0">
            <a:spAutoFit/>
          </a:bodyPr>
          <a:lstStyle/>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SPHysics</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示例</a:t>
            </a:r>
          </a:p>
        </p:txBody>
      </p:sp>
      <p:sp>
        <p:nvSpPr>
          <p:cNvPr id="29" name="TextBox 10"/>
          <p:cNvSpPr txBox="1"/>
          <p:nvPr/>
        </p:nvSpPr>
        <p:spPr>
          <a:xfrm>
            <a:off x="8480347" y="101310"/>
            <a:ext cx="1344000" cy="589380"/>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预想</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解决方案</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35" name="TextBox 6"/>
          <p:cNvSpPr txBox="1"/>
          <p:nvPr/>
        </p:nvSpPr>
        <p:spPr>
          <a:xfrm>
            <a:off x="9719285" y="1030287"/>
            <a:ext cx="2206552" cy="589380"/>
          </a:xfrm>
          <a:prstGeom prst="rect">
            <a:avLst/>
          </a:prstGeom>
          <a:noFill/>
        </p:spPr>
        <p:txBody>
          <a:bodyPr wrap="square" lIns="0" tIns="48000" rIns="0" bIns="48000" rtlCol="0">
            <a:spAutoFit/>
          </a:bodyPr>
          <a:lstStyle/>
          <a:p>
            <a:r>
              <a:rPr lang="en-US" altLang="zh-CN" sz="3200" b="1" dirty="0" smtClean="0">
                <a:solidFill>
                  <a:srgbClr val="004EA2"/>
                </a:solidFill>
                <a:latin typeface="微软雅黑" panose="020B0503020204020204" pitchFamily="34" charset="-122"/>
                <a:ea typeface="微软雅黑" panose="020B0503020204020204" pitchFamily="34" charset="-122"/>
              </a:rPr>
              <a:t>1 </a:t>
            </a:r>
            <a:r>
              <a:rPr lang="zh-CN" altLang="en-US" sz="3200" b="1" dirty="0" smtClean="0">
                <a:solidFill>
                  <a:srgbClr val="004EA2"/>
                </a:solidFill>
                <a:latin typeface="微软雅黑" panose="020B0503020204020204" pitchFamily="34" charset="-122"/>
                <a:ea typeface="微软雅黑" panose="020B0503020204020204" pitchFamily="34" charset="-122"/>
              </a:rPr>
              <a:t>边界处理</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sp>
        <p:nvSpPr>
          <p:cNvPr id="20" name="矩形 19"/>
          <p:cNvSpPr/>
          <p:nvPr/>
        </p:nvSpPr>
        <p:spPr>
          <a:xfrm>
            <a:off x="298906" y="1007902"/>
            <a:ext cx="11626931" cy="562471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斜纹 20"/>
          <p:cNvSpPr/>
          <p:nvPr/>
        </p:nvSpPr>
        <p:spPr>
          <a:xfrm>
            <a:off x="270992" y="98619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斜纹 31"/>
          <p:cNvSpPr/>
          <p:nvPr/>
        </p:nvSpPr>
        <p:spPr>
          <a:xfrm rot="10800000">
            <a:off x="11593978" y="629454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矩形 39"/>
          <p:cNvSpPr/>
          <p:nvPr/>
        </p:nvSpPr>
        <p:spPr>
          <a:xfrm>
            <a:off x="509565" y="1228565"/>
            <a:ext cx="11218477" cy="4413516"/>
          </a:xfrm>
          <a:prstGeom prst="rect">
            <a:avLst/>
          </a:prstGeom>
        </p:spPr>
        <p:txBody>
          <a:bodyPr wrap="square">
            <a:spAutoFit/>
          </a:bodyPr>
          <a:lstStyle/>
          <a:p>
            <a:pPr algn="just">
              <a:lnSpc>
                <a:spcPct val="120000"/>
              </a:lnSpc>
            </a:pPr>
            <a:r>
              <a:rPr lang="zh-CN" altLang="en-US" dirty="0" smtClean="0">
                <a:solidFill>
                  <a:srgbClr val="004EA2"/>
                </a:solidFill>
                <a:latin typeface="微软雅黑" panose="020B0503020204020204" charset="-122"/>
                <a:ea typeface="微软雅黑" panose="020B0503020204020204" charset="-122"/>
                <a:sym typeface="微软雅黑" panose="020B0503020204020204" charset="-122"/>
              </a:rPr>
              <a:t>方法边界适应性问题：</a:t>
            </a:r>
            <a:endParaRPr lang="en-US" altLang="zh-CN" dirty="0" smtClean="0">
              <a:solidFill>
                <a:srgbClr val="004EA2"/>
              </a:solidFill>
              <a:latin typeface="微软雅黑" panose="020B0503020204020204" charset="-122"/>
              <a:ea typeface="微软雅黑" panose="020B0503020204020204" charset="-122"/>
              <a:sym typeface="微软雅黑" panose="020B050302020402020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sym typeface="微软雅黑" panose="020B0503020204020204" charset="-122"/>
              </a:rPr>
              <a:t>由于</a:t>
            </a:r>
            <a:r>
              <a:rPr lang="en-US" altLang="zh-CN" dirty="0" smtClean="0">
                <a:latin typeface="微软雅黑" panose="020B0503020204020204" pitchFamily="34" charset="-122"/>
                <a:ea typeface="微软雅黑" panose="020B0503020204020204" pitchFamily="34" charset="-122"/>
                <a:sym typeface="微软雅黑" panose="020B0503020204020204" charset="-122"/>
              </a:rPr>
              <a:t>SPH</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的粒子离散形式，在边界处，粒子近似将出现</a:t>
            </a:r>
            <a:r>
              <a:rPr lang="zh-CN" altLang="en-US" dirty="0" smtClean="0">
                <a:solidFill>
                  <a:srgbClr val="FF0000"/>
                </a:solidFill>
                <a:latin typeface="微软雅黑" panose="020B0503020204020204" pitchFamily="34" charset="-122"/>
                <a:ea typeface="微软雅黑" panose="020B0503020204020204" pitchFamily="34" charset="-122"/>
                <a:sym typeface="微软雅黑" panose="020B0503020204020204" charset="-122"/>
              </a:rPr>
              <a:t>紧支域截断</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的情况</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sym typeface="微软雅黑" panose="020B0503020204020204" charset="-122"/>
              </a:rPr>
              <a:t>（如右图</a:t>
            </a:r>
            <a:r>
              <a:rPr lang="en-US" altLang="zh-CN" baseline="30000" dirty="0" smtClean="0">
                <a:latin typeface="微软雅黑" panose="020B0503020204020204" pitchFamily="34" charset="-122"/>
                <a:ea typeface="微软雅黑" panose="020B0503020204020204" pitchFamily="34" charset="-122"/>
                <a:sym typeface="微软雅黑" panose="020B0503020204020204" charset="-122"/>
              </a:rPr>
              <a:t>[5]</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endParaRPr lang="en-US" altLang="zh-CN" dirty="0">
              <a:solidFill>
                <a:srgbClr val="004EA2"/>
              </a:solidFill>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smtClean="0">
                <a:solidFill>
                  <a:srgbClr val="004EA2"/>
                </a:solidFill>
                <a:latin typeface="微软雅黑" panose="020B0503020204020204" pitchFamily="34" charset="-122"/>
                <a:ea typeface="微软雅黑" panose="020B0503020204020204" pitchFamily="34" charset="-122"/>
                <a:sym typeface="微软雅黑" panose="020B0503020204020204" charset="-122"/>
              </a:rPr>
              <a:t>三种典型边界条件：</a:t>
            </a:r>
            <a:endParaRPr lang="en-US" altLang="zh-CN" dirty="0" smtClean="0">
              <a:solidFill>
                <a:srgbClr val="004EA2"/>
              </a:solidFill>
              <a:latin typeface="微软雅黑" panose="020B0503020204020204" pitchFamily="34" charset="-122"/>
              <a:ea typeface="微软雅黑" panose="020B0503020204020204" pitchFamily="34" charset="-122"/>
              <a:sym typeface="微软雅黑" panose="020B0503020204020204" charset="-122"/>
            </a:endParaRPr>
          </a:p>
          <a:p>
            <a:pPr marL="342900" indent="-342900" algn="just">
              <a:lnSpc>
                <a:spcPct val="120000"/>
              </a:lnSpc>
              <a:buAutoNum type="arabicPeriod"/>
            </a:pPr>
            <a:r>
              <a:rPr lang="zh-CN" altLang="en-US" dirty="0" smtClean="0">
                <a:latin typeface="微软雅黑" panose="020B0503020204020204" pitchFamily="34" charset="-122"/>
                <a:ea typeface="微软雅黑" panose="020B0503020204020204" pitchFamily="34" charset="-122"/>
                <a:sym typeface="微软雅黑" panose="020B0503020204020204" charset="-122"/>
              </a:rPr>
              <a:t>壁面边界（至少满足不可穿透条件）：自由滑移边界、无滑移边界；</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marL="342900" indent="-342900" algn="just">
              <a:lnSpc>
                <a:spcPct val="120000"/>
              </a:lnSpc>
              <a:buAutoNum type="arabicPeriod"/>
            </a:pPr>
            <a:r>
              <a:rPr lang="zh-CN" altLang="en-US" dirty="0" smtClean="0">
                <a:latin typeface="微软雅黑" panose="020B0503020204020204" pitchFamily="34" charset="-122"/>
                <a:ea typeface="微软雅黑" panose="020B0503020204020204" pitchFamily="34" charset="-122"/>
                <a:sym typeface="微软雅黑" panose="020B0503020204020204" charset="-122"/>
              </a:rPr>
              <a:t>自由液面边界；</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marL="342900" indent="-342900" algn="just">
              <a:lnSpc>
                <a:spcPct val="120000"/>
              </a:lnSpc>
              <a:buAutoNum type="arabicPeriod"/>
            </a:pPr>
            <a:r>
              <a:rPr lang="zh-CN" altLang="en-US" dirty="0">
                <a:latin typeface="微软雅黑" panose="020B0503020204020204" pitchFamily="34" charset="-122"/>
                <a:ea typeface="微软雅黑" panose="020B0503020204020204" pitchFamily="34" charset="-122"/>
                <a:sym typeface="微软雅黑" panose="020B0503020204020204" charset="-122"/>
              </a:rPr>
              <a:t>流入流出边界</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endParaRPr lang="en-US" altLang="zh-CN" dirty="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a:latin typeface="微软雅黑" panose="020B0503020204020204" pitchFamily="34" charset="-122"/>
                <a:ea typeface="微软雅黑" panose="020B0503020204020204" pitchFamily="34" charset="-122"/>
                <a:sym typeface="微软雅黑" panose="020B0503020204020204" charset="-122"/>
              </a:rPr>
              <a:t>壁面边界的处理一直是</a:t>
            </a:r>
            <a:r>
              <a:rPr lang="en-US" altLang="zh-CN" dirty="0">
                <a:latin typeface="微软雅黑" panose="020B0503020204020204" pitchFamily="34" charset="-122"/>
                <a:ea typeface="微软雅黑" panose="020B0503020204020204" pitchFamily="34" charset="-122"/>
                <a:sym typeface="微软雅黑" panose="020B0503020204020204" charset="-122"/>
              </a:rPr>
              <a:t>SPH</a:t>
            </a:r>
            <a:r>
              <a:rPr lang="zh-CN" altLang="en-US" dirty="0">
                <a:latin typeface="微软雅黑" panose="020B0503020204020204" pitchFamily="34" charset="-122"/>
                <a:ea typeface="微软雅黑" panose="020B0503020204020204" pitchFamily="34" charset="-122"/>
                <a:sym typeface="微软雅黑" panose="020B0503020204020204" charset="-122"/>
              </a:rPr>
              <a:t>方法发展过程中需要重点解决的问题</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sym typeface="微软雅黑" panose="020B0503020204020204" charset="-122"/>
              </a:rPr>
              <a:t>欧</a:t>
            </a:r>
            <a:r>
              <a:rPr lang="zh-CN" altLang="en-US" dirty="0">
                <a:latin typeface="微软雅黑" panose="020B0503020204020204" pitchFamily="34" charset="-122"/>
                <a:ea typeface="微软雅黑" panose="020B0503020204020204" pitchFamily="34" charset="-122"/>
                <a:sym typeface="微软雅黑" panose="020B0503020204020204" charset="-122"/>
              </a:rPr>
              <a:t>洲光滑粒子研究兴趣共同体（</a:t>
            </a:r>
            <a:r>
              <a:rPr lang="en-US" altLang="zh-CN" dirty="0" smtClean="0">
                <a:latin typeface="微软雅黑" panose="020B0503020204020204" pitchFamily="34" charset="-122"/>
                <a:ea typeface="微软雅黑" panose="020B0503020204020204" pitchFamily="34" charset="-122"/>
                <a:sym typeface="微软雅黑" panose="020B0503020204020204" charset="-122"/>
              </a:rPr>
              <a:t>SPHERIC</a:t>
            </a:r>
            <a:r>
              <a:rPr lang="en-US" altLang="zh-CN" baseline="30000" dirty="0" smtClean="0">
                <a:latin typeface="微软雅黑" panose="020B0503020204020204" pitchFamily="34" charset="-122"/>
                <a:ea typeface="微软雅黑" panose="020B0503020204020204" pitchFamily="34" charset="-122"/>
                <a:sym typeface="微软雅黑" panose="020B0503020204020204" charset="-122"/>
              </a:rPr>
              <a:t>[7]</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）将</a:t>
            </a:r>
            <a:r>
              <a:rPr lang="zh-CN" altLang="en-US" dirty="0">
                <a:latin typeface="微软雅黑" panose="020B0503020204020204" pitchFamily="34" charset="-122"/>
                <a:ea typeface="微软雅黑" panose="020B0503020204020204" pitchFamily="34" charset="-122"/>
                <a:sym typeface="微软雅黑" panose="020B0503020204020204" charset="-122"/>
              </a:rPr>
              <a:t>固壁边界的处理</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列</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sym typeface="微软雅黑" panose="020B0503020204020204" charset="-122"/>
              </a:rPr>
              <a:t>为</a:t>
            </a:r>
            <a:r>
              <a:rPr lang="zh-CN" altLang="en-US" dirty="0">
                <a:latin typeface="微软雅黑" panose="020B0503020204020204" pitchFamily="34" charset="-122"/>
                <a:ea typeface="微软雅黑" panose="020B0503020204020204" pitchFamily="34" charset="-122"/>
                <a:sym typeface="微软雅黑" panose="020B0503020204020204" charset="-122"/>
              </a:rPr>
              <a:t>几大挑战性问题之一。</a:t>
            </a:r>
            <a:endParaRPr lang="en-US" altLang="zh-CN" dirty="0">
              <a:latin typeface="微软雅黑" panose="020B0503020204020204" pitchFamily="34" charset="-122"/>
              <a:ea typeface="微软雅黑" panose="020B0503020204020204" pitchFamily="34" charset="-122"/>
              <a:sym typeface="微软雅黑" panose="020B0503020204020204" charset="-122"/>
            </a:endParaRPr>
          </a:p>
        </p:txBody>
      </p:sp>
      <p:pic>
        <p:nvPicPr>
          <p:cNvPr id="2" name="图片 1"/>
          <p:cNvPicPr>
            <a:picLocks noChangeAspect="1"/>
          </p:cNvPicPr>
          <p:nvPr/>
        </p:nvPicPr>
        <p:blipFill>
          <a:blip r:embed="rId4"/>
          <a:stretch>
            <a:fillRect/>
          </a:stretch>
        </p:blipFill>
        <p:spPr>
          <a:xfrm>
            <a:off x="7892333" y="1971310"/>
            <a:ext cx="3653904" cy="194057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p:cNvPicPr>
            <a:picLocks noChangeAspect="1"/>
          </p:cNvPicPr>
          <p:nvPr/>
        </p:nvPicPr>
        <p:blipFill>
          <a:blip r:embed="rId5"/>
          <a:stretch>
            <a:fillRect/>
          </a:stretch>
        </p:blipFill>
        <p:spPr>
          <a:xfrm>
            <a:off x="7887294" y="4380345"/>
            <a:ext cx="3638857" cy="175700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8710295" y="3961447"/>
            <a:ext cx="158569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插图来</a:t>
            </a:r>
            <a:r>
              <a:rPr lang="zh-CN" altLang="en-US" sz="1600" dirty="0" smtClean="0">
                <a:latin typeface="微软雅黑" panose="020B0503020204020204" pitchFamily="34" charset="-122"/>
                <a:ea typeface="微软雅黑" panose="020B0503020204020204" pitchFamily="34" charset="-122"/>
              </a:rPr>
              <a:t>自</a:t>
            </a:r>
            <a:r>
              <a:rPr lang="zh-CN" altLang="en-US" sz="1600" dirty="0">
                <a:latin typeface="微软雅黑" panose="020B0503020204020204" pitchFamily="34" charset="-122"/>
                <a:ea typeface="微软雅黑" panose="020B0503020204020204" pitchFamily="34" charset="-122"/>
              </a:rPr>
              <a:t>文献</a:t>
            </a:r>
            <a:r>
              <a:rPr lang="en-US" altLang="zh-CN" sz="1600" baseline="30000" dirty="0" smtClean="0">
                <a:latin typeface="微软雅黑" panose="020B0503020204020204" pitchFamily="34" charset="-122"/>
                <a:ea typeface="微软雅黑" panose="020B0503020204020204" pitchFamily="34" charset="-122"/>
              </a:rPr>
              <a:t>[5]</a:t>
            </a:r>
            <a:endParaRPr lang="zh-CN" altLang="en-US" sz="1600" dirty="0"/>
          </a:p>
        </p:txBody>
      </p:sp>
      <p:sp>
        <p:nvSpPr>
          <p:cNvPr id="5" name="矩形 4"/>
          <p:cNvSpPr/>
          <p:nvPr/>
        </p:nvSpPr>
        <p:spPr>
          <a:xfrm>
            <a:off x="8827920" y="6200160"/>
            <a:ext cx="158569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插图来</a:t>
            </a:r>
            <a:r>
              <a:rPr lang="zh-CN" altLang="en-US" sz="1600" dirty="0" smtClean="0">
                <a:latin typeface="微软雅黑" panose="020B0503020204020204" pitchFamily="34" charset="-122"/>
                <a:ea typeface="微软雅黑" panose="020B0503020204020204" pitchFamily="34" charset="-122"/>
              </a:rPr>
              <a:t>自文献</a:t>
            </a:r>
            <a:r>
              <a:rPr lang="en-US" altLang="zh-CN" sz="1600" baseline="30000" dirty="0" smtClean="0">
                <a:latin typeface="微软雅黑" panose="020B0503020204020204" pitchFamily="34" charset="-122"/>
                <a:ea typeface="微软雅黑" panose="020B0503020204020204" pitchFamily="34" charset="-122"/>
              </a:rPr>
              <a:t>[6]</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2662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84230" y="250725"/>
            <a:ext cx="1344000" cy="343159"/>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边界处理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多相模拟</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8" y="118033"/>
            <a:ext cx="1344000" cy="589380"/>
          </a:xfrm>
          <a:prstGeom prst="rect">
            <a:avLst/>
          </a:prstGeom>
          <a:noFill/>
        </p:spPr>
        <p:txBody>
          <a:bodyPr wrap="square" lIns="0" tIns="48000" rIns="0" bIns="48000" rtlCol="0">
            <a:spAutoFit/>
          </a:bodyPr>
          <a:lstStyle/>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SPHysics</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示例</a:t>
            </a:r>
          </a:p>
        </p:txBody>
      </p:sp>
      <p:sp>
        <p:nvSpPr>
          <p:cNvPr id="29" name="TextBox 10"/>
          <p:cNvSpPr txBox="1"/>
          <p:nvPr/>
        </p:nvSpPr>
        <p:spPr>
          <a:xfrm>
            <a:off x="8480347" y="101310"/>
            <a:ext cx="1344000" cy="589380"/>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预想</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解决方案</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35" name="TextBox 6"/>
          <p:cNvSpPr txBox="1"/>
          <p:nvPr/>
        </p:nvSpPr>
        <p:spPr>
          <a:xfrm>
            <a:off x="9719285" y="1030287"/>
            <a:ext cx="2206552" cy="589380"/>
          </a:xfrm>
          <a:prstGeom prst="rect">
            <a:avLst/>
          </a:prstGeom>
          <a:noFill/>
        </p:spPr>
        <p:txBody>
          <a:bodyPr wrap="square" lIns="0" tIns="48000" rIns="0" bIns="48000" rtlCol="0">
            <a:spAutoFit/>
          </a:bodyPr>
          <a:lstStyle/>
          <a:p>
            <a:r>
              <a:rPr lang="en-US" altLang="zh-CN" sz="3200" b="1" dirty="0" smtClean="0">
                <a:solidFill>
                  <a:srgbClr val="004EA2"/>
                </a:solidFill>
                <a:latin typeface="微软雅黑" panose="020B0503020204020204" pitchFamily="34" charset="-122"/>
                <a:ea typeface="微软雅黑" panose="020B0503020204020204" pitchFamily="34" charset="-122"/>
              </a:rPr>
              <a:t>1 </a:t>
            </a:r>
            <a:r>
              <a:rPr lang="zh-CN" altLang="en-US" sz="3200" b="1" dirty="0" smtClean="0">
                <a:solidFill>
                  <a:srgbClr val="004EA2"/>
                </a:solidFill>
                <a:latin typeface="微软雅黑" panose="020B0503020204020204" pitchFamily="34" charset="-122"/>
                <a:ea typeface="微软雅黑" panose="020B0503020204020204" pitchFamily="34" charset="-122"/>
              </a:rPr>
              <a:t>边界处理</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sp>
        <p:nvSpPr>
          <p:cNvPr id="20" name="矩形 19"/>
          <p:cNvSpPr/>
          <p:nvPr/>
        </p:nvSpPr>
        <p:spPr>
          <a:xfrm>
            <a:off x="298906" y="1007902"/>
            <a:ext cx="11626931" cy="562471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斜纹 20"/>
          <p:cNvSpPr/>
          <p:nvPr/>
        </p:nvSpPr>
        <p:spPr>
          <a:xfrm>
            <a:off x="270992" y="98619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斜纹 31"/>
          <p:cNvSpPr/>
          <p:nvPr/>
        </p:nvSpPr>
        <p:spPr>
          <a:xfrm rot="10800000">
            <a:off x="11593978" y="629454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矩形 39"/>
          <p:cNvSpPr/>
          <p:nvPr/>
        </p:nvSpPr>
        <p:spPr>
          <a:xfrm>
            <a:off x="509565" y="1228565"/>
            <a:ext cx="11218477" cy="3748719"/>
          </a:xfrm>
          <a:prstGeom prst="rect">
            <a:avLst/>
          </a:prstGeom>
        </p:spPr>
        <p:txBody>
          <a:bodyPr wrap="square">
            <a:spAutoFit/>
          </a:bodyPr>
          <a:lstStyle/>
          <a:p>
            <a:pPr algn="just">
              <a:lnSpc>
                <a:spcPct val="120000"/>
              </a:lnSpc>
            </a:pPr>
            <a:r>
              <a:rPr lang="en-US" altLang="zh-CN" dirty="0" smtClean="0">
                <a:solidFill>
                  <a:srgbClr val="004EA2"/>
                </a:solidFill>
                <a:latin typeface="微软雅黑" panose="020B0503020204020204" charset="-122"/>
                <a:ea typeface="微软雅黑" panose="020B0503020204020204" charset="-122"/>
                <a:sym typeface="微软雅黑" panose="020B0503020204020204" charset="-122"/>
              </a:rPr>
              <a:t>SPH</a:t>
            </a:r>
            <a:r>
              <a:rPr lang="zh-CN" altLang="en-US" dirty="0" smtClean="0">
                <a:solidFill>
                  <a:srgbClr val="004EA2"/>
                </a:solidFill>
                <a:latin typeface="微软雅黑" panose="020B0503020204020204" charset="-122"/>
                <a:ea typeface="微软雅黑" panose="020B0503020204020204" charset="-122"/>
                <a:sym typeface="微软雅黑" panose="020B0503020204020204" charset="-122"/>
              </a:rPr>
              <a:t>边界处理方法：</a:t>
            </a:r>
            <a:endParaRPr lang="en-US" altLang="zh-CN" dirty="0" smtClean="0">
              <a:solidFill>
                <a:srgbClr val="004EA2"/>
              </a:solidFill>
              <a:latin typeface="微软雅黑" panose="020B0503020204020204" charset="-122"/>
              <a:ea typeface="微软雅黑" panose="020B0503020204020204" charset="-122"/>
              <a:sym typeface="微软雅黑" panose="020B0503020204020204" charset="-122"/>
            </a:endParaRPr>
          </a:p>
          <a:p>
            <a:pPr algn="just">
              <a:lnSpc>
                <a:spcPct val="120000"/>
              </a:lnSpc>
            </a:pPr>
            <a:r>
              <a:rPr lang="en-US" altLang="zh-CN" dirty="0" smtClean="0">
                <a:latin typeface="微软雅黑" panose="020B0503020204020204" pitchFamily="34" charset="-122"/>
                <a:ea typeface="微软雅黑" panose="020B0503020204020204" pitchFamily="34" charset="-122"/>
                <a:sym typeface="微软雅黑" panose="020B0503020204020204" charset="-122"/>
              </a:rPr>
              <a:t>1. </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动态边界</a:t>
            </a:r>
            <a:endParaRPr lang="en-US" altLang="zh-CN" dirty="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a:latin typeface="微软雅黑" panose="020B0503020204020204" pitchFamily="34" charset="-122"/>
                <a:ea typeface="微软雅黑" panose="020B0503020204020204" pitchFamily="34" charset="-122"/>
                <a:sym typeface="微软雅黑" panose="020B0503020204020204" charset="-122"/>
              </a:rPr>
              <a:t>边界粒子被要求满足与流体粒子相同的公式，比如连续性方程、动量方程</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、能</a:t>
            </a:r>
            <a:r>
              <a:rPr lang="zh-CN" altLang="en-US" dirty="0">
                <a:latin typeface="微软雅黑" panose="020B0503020204020204" pitchFamily="34" charset="-122"/>
                <a:ea typeface="微软雅黑" panose="020B0503020204020204" pitchFamily="34" charset="-122"/>
                <a:sym typeface="微软雅黑" panose="020B0503020204020204" charset="-122"/>
              </a:rPr>
              <a:t>量方程和状态方程</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sym typeface="微软雅黑" panose="020B0503020204020204" charset="-122"/>
              </a:rPr>
              <a:t>但是它们</a:t>
            </a:r>
            <a:r>
              <a:rPr lang="zh-CN" altLang="en-US" dirty="0" smtClean="0">
                <a:solidFill>
                  <a:srgbClr val="FF0000"/>
                </a:solidFill>
                <a:latin typeface="微软雅黑" panose="020B0503020204020204" pitchFamily="34" charset="-122"/>
                <a:ea typeface="微软雅黑" panose="020B0503020204020204" pitchFamily="34" charset="-122"/>
                <a:sym typeface="微软雅黑" panose="020B0503020204020204" charset="-122"/>
              </a:rPr>
              <a:t>不需要随着动量方程时间步移动</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，它们应该保持其边界预设的运动状态。</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en-US" altLang="zh-CN" dirty="0" smtClean="0">
                <a:latin typeface="微软雅黑" panose="020B0503020204020204" pitchFamily="34" charset="-122"/>
                <a:ea typeface="微软雅黑" panose="020B0503020204020204" pitchFamily="34" charset="-122"/>
                <a:sym typeface="微软雅黑" panose="020B0503020204020204" charset="-122"/>
              </a:rPr>
              <a:t>2. </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排</a:t>
            </a:r>
            <a:r>
              <a:rPr lang="zh-CN" altLang="en-US" dirty="0">
                <a:latin typeface="微软雅黑" panose="020B0503020204020204" pitchFamily="34" charset="-122"/>
                <a:ea typeface="微软雅黑" panose="020B0503020204020204" pitchFamily="34" charset="-122"/>
                <a:sym typeface="微软雅黑" panose="020B0503020204020204" charset="-122"/>
              </a:rPr>
              <a:t>斥力边</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界</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a:latin typeface="微软雅黑" panose="020B0503020204020204" pitchFamily="34" charset="-122"/>
                <a:ea typeface="微软雅黑" panose="020B0503020204020204" pitchFamily="34" charset="-122"/>
                <a:sym typeface="微软雅黑" panose="020B0503020204020204" charset="-122"/>
              </a:rPr>
              <a:t>排斥力边界被设计，确</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保</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sym typeface="微软雅黑" panose="020B0503020204020204" charset="-122"/>
              </a:rPr>
              <a:t>流</a:t>
            </a:r>
            <a:r>
              <a:rPr lang="zh-CN" altLang="en-US" dirty="0">
                <a:latin typeface="微软雅黑" panose="020B0503020204020204" pitchFamily="34" charset="-122"/>
                <a:ea typeface="微软雅黑" panose="020B0503020204020204" pitchFamily="34" charset="-122"/>
                <a:sym typeface="微软雅黑" panose="020B0503020204020204" charset="-122"/>
              </a:rPr>
              <a:t>体粒子不能穿透固体边界</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endParaRPr lang="en-US" altLang="zh-CN" dirty="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en-US" altLang="zh-CN" dirty="0" smtClean="0">
                <a:latin typeface="微软雅黑" panose="020B0503020204020204" pitchFamily="34" charset="-122"/>
                <a:ea typeface="微软雅黑" panose="020B0503020204020204" pitchFamily="34" charset="-122"/>
                <a:sym typeface="微软雅黑" panose="020B0503020204020204" charset="-122"/>
              </a:rPr>
              <a:t>3. </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周期开放边界</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en-US" altLang="zh-CN" dirty="0" smtClean="0">
                <a:latin typeface="微软雅黑" panose="020B0503020204020204" pitchFamily="34" charset="-122"/>
                <a:ea typeface="微软雅黑" panose="020B0503020204020204" pitchFamily="34" charset="-122"/>
                <a:sym typeface="微软雅黑" panose="020B0503020204020204" charset="-122"/>
              </a:rPr>
              <a:t>... ...</a:t>
            </a:r>
            <a:endParaRPr lang="en-US" altLang="zh-CN" dirty="0">
              <a:latin typeface="微软雅黑" panose="020B0503020204020204" pitchFamily="34" charset="-122"/>
              <a:ea typeface="微软雅黑" panose="020B0503020204020204" pitchFamily="34" charset="-122"/>
              <a:sym typeface="微软雅黑" panose="020B0503020204020204"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094" y="3596857"/>
            <a:ext cx="3922070" cy="258682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565" y="5088152"/>
            <a:ext cx="6731000" cy="109552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文本框 4"/>
          <p:cNvSpPr txBox="1"/>
          <p:nvPr/>
        </p:nvSpPr>
        <p:spPr>
          <a:xfrm>
            <a:off x="3205651" y="6214916"/>
            <a:ext cx="121058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sym typeface="微软雅黑" panose="020B0503020204020204" charset="-122"/>
              </a:rPr>
              <a:t>排斥力边</a:t>
            </a:r>
            <a:r>
              <a:rPr lang="zh-CN" altLang="en-US" sz="1600" dirty="0" smtClean="0">
                <a:latin typeface="微软雅黑" panose="020B0503020204020204" pitchFamily="34" charset="-122"/>
                <a:ea typeface="微软雅黑" panose="020B0503020204020204" pitchFamily="34" charset="-122"/>
                <a:sym typeface="微软雅黑" panose="020B0503020204020204" charset="-122"/>
              </a:rPr>
              <a:t>界</a:t>
            </a:r>
            <a:endParaRPr lang="en-US" altLang="zh-CN" sz="1600" dirty="0">
              <a:latin typeface="微软雅黑" panose="020B0503020204020204" pitchFamily="34" charset="-122"/>
              <a:ea typeface="微软雅黑" panose="020B0503020204020204" pitchFamily="34" charset="-122"/>
              <a:sym typeface="微软雅黑" panose="020B0503020204020204" charset="-122"/>
            </a:endParaRPr>
          </a:p>
        </p:txBody>
      </p:sp>
      <p:sp>
        <p:nvSpPr>
          <p:cNvPr id="36" name="文本框 35"/>
          <p:cNvSpPr txBox="1"/>
          <p:nvPr/>
        </p:nvSpPr>
        <p:spPr>
          <a:xfrm>
            <a:off x="9116406" y="6223483"/>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sym typeface="微软雅黑" panose="020B0503020204020204" charset="-122"/>
              </a:rPr>
              <a:t>动</a:t>
            </a:r>
            <a:r>
              <a:rPr lang="zh-CN" altLang="en-US" sz="1600" dirty="0" smtClean="0">
                <a:latin typeface="微软雅黑" panose="020B0503020204020204" pitchFamily="34" charset="-122"/>
                <a:ea typeface="微软雅黑" panose="020B0503020204020204" pitchFamily="34" charset="-122"/>
                <a:sym typeface="微软雅黑" panose="020B0503020204020204" charset="-122"/>
              </a:rPr>
              <a:t>态边界</a:t>
            </a:r>
            <a:endParaRPr lang="en-US" altLang="zh-CN" sz="1600" dirty="0">
              <a:latin typeface="微软雅黑" panose="020B0503020204020204" pitchFamily="34" charset="-122"/>
              <a:ea typeface="微软雅黑" panose="020B0503020204020204" pitchFamily="34" charset="-122"/>
              <a:sym typeface="微软雅黑" panose="020B0503020204020204" charset="-122"/>
            </a:endParaRPr>
          </a:p>
        </p:txBody>
      </p:sp>
      <p:pic>
        <p:nvPicPr>
          <p:cNvPr id="6" name="图片 5"/>
          <p:cNvPicPr>
            <a:picLocks noChangeAspect="1"/>
          </p:cNvPicPr>
          <p:nvPr/>
        </p:nvPicPr>
        <p:blipFill>
          <a:blip r:embed="rId6"/>
          <a:stretch>
            <a:fillRect/>
          </a:stretch>
        </p:blipFill>
        <p:spPr>
          <a:xfrm>
            <a:off x="4959102" y="2624637"/>
            <a:ext cx="2281463" cy="211831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7" name="文本框 36"/>
          <p:cNvSpPr txBox="1"/>
          <p:nvPr/>
        </p:nvSpPr>
        <p:spPr>
          <a:xfrm>
            <a:off x="5438640" y="4749598"/>
            <a:ext cx="158569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sym typeface="微软雅黑" panose="020B0503020204020204" charset="-122"/>
              </a:rPr>
              <a:t>周</a:t>
            </a:r>
            <a:r>
              <a:rPr lang="zh-CN" altLang="en-US" sz="1600" dirty="0" smtClean="0">
                <a:latin typeface="微软雅黑" panose="020B0503020204020204" pitchFamily="34" charset="-122"/>
                <a:ea typeface="微软雅黑" panose="020B0503020204020204" pitchFamily="34" charset="-122"/>
                <a:sym typeface="微软雅黑" panose="020B0503020204020204" charset="-122"/>
              </a:rPr>
              <a:t>期开放边界</a:t>
            </a:r>
            <a:r>
              <a:rPr lang="en-US" altLang="zh-CN" sz="1600" baseline="30000" dirty="0" smtClean="0">
                <a:latin typeface="微软雅黑" panose="020B0503020204020204" pitchFamily="34" charset="-122"/>
                <a:ea typeface="微软雅黑" panose="020B0503020204020204" pitchFamily="34" charset="-122"/>
                <a:sym typeface="微软雅黑" panose="020B0503020204020204" charset="-122"/>
              </a:rPr>
              <a:t>[8]</a:t>
            </a:r>
            <a:endParaRPr lang="en-US" altLang="zh-CN" sz="1600" baseline="30000" dirty="0">
              <a:latin typeface="微软雅黑" panose="020B0503020204020204" pitchFamily="34" charset="-122"/>
              <a:ea typeface="微软雅黑" panose="020B0503020204020204" pitchFamily="34" charset="-122"/>
              <a:sym typeface="微软雅黑" panose="020B0503020204020204" charset="-122"/>
            </a:endParaRPr>
          </a:p>
        </p:txBody>
      </p:sp>
    </p:spTree>
    <p:extLst>
      <p:ext uri="{BB962C8B-B14F-4D97-AF65-F5344CB8AC3E}">
        <p14:creationId xmlns:p14="http://schemas.microsoft.com/office/powerpoint/2010/main" val="100455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90326" y="236420"/>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边界处理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多相模拟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8" y="92792"/>
            <a:ext cx="1344000" cy="589380"/>
          </a:xfrm>
          <a:prstGeom prst="rect">
            <a:avLst/>
          </a:prstGeom>
          <a:noFill/>
        </p:spPr>
        <p:txBody>
          <a:bodyPr wrap="square" lIns="0" tIns="48000" rIns="0" bIns="48000" rtlCol="0">
            <a:spAutoFit/>
          </a:bodyPr>
          <a:lstStyle/>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SPHysics</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示例</a:t>
            </a:r>
          </a:p>
        </p:txBody>
      </p:sp>
      <p:sp>
        <p:nvSpPr>
          <p:cNvPr id="29" name="TextBox 10"/>
          <p:cNvSpPr txBox="1"/>
          <p:nvPr/>
        </p:nvSpPr>
        <p:spPr>
          <a:xfrm>
            <a:off x="8480349" y="101310"/>
            <a:ext cx="1344000" cy="589380"/>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预想</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解决方案</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TextBox 6"/>
          <p:cNvSpPr txBox="1"/>
          <p:nvPr/>
        </p:nvSpPr>
        <p:spPr>
          <a:xfrm>
            <a:off x="9340645" y="1019580"/>
            <a:ext cx="2598056" cy="589380"/>
          </a:xfrm>
          <a:prstGeom prst="rect">
            <a:avLst/>
          </a:prstGeom>
          <a:noFill/>
        </p:spPr>
        <p:txBody>
          <a:bodyPr wrap="square" lIns="0" tIns="48000" rIns="0" bIns="48000" rtlCol="0">
            <a:spAutoFit/>
          </a:bodyPr>
          <a:lstStyle/>
          <a:p>
            <a:pPr algn="ctr"/>
            <a:r>
              <a:rPr lang="en-US" altLang="zh-CN" sz="3200" b="1" dirty="0" smtClean="0">
                <a:solidFill>
                  <a:srgbClr val="004EA2"/>
                </a:solidFill>
                <a:latin typeface="微软雅黑" panose="020B0503020204020204" pitchFamily="34" charset="-122"/>
                <a:ea typeface="微软雅黑" panose="020B0503020204020204" pitchFamily="34" charset="-122"/>
              </a:rPr>
              <a:t>2 </a:t>
            </a:r>
            <a:r>
              <a:rPr lang="zh-CN" altLang="en-US" sz="3200" b="1" dirty="0" smtClean="0">
                <a:solidFill>
                  <a:srgbClr val="004EA2"/>
                </a:solidFill>
                <a:latin typeface="微软雅黑" panose="020B0503020204020204" pitchFamily="34" charset="-122"/>
                <a:ea typeface="微软雅黑" panose="020B0503020204020204" pitchFamily="34" charset="-122"/>
              </a:rPr>
              <a:t>多相模拟</a:t>
            </a:r>
            <a:r>
              <a:rPr lang="en-US" altLang="zh-CN" sz="3200" b="1" baseline="30000" dirty="0" smtClean="0">
                <a:solidFill>
                  <a:srgbClr val="004EA2"/>
                </a:solidFill>
                <a:latin typeface="微软雅黑" panose="020B0503020204020204" pitchFamily="34" charset="-122"/>
                <a:ea typeface="微软雅黑" panose="020B0503020204020204" pitchFamily="34" charset="-122"/>
              </a:rPr>
              <a:t>[6]</a:t>
            </a:r>
            <a:endParaRPr lang="zh-CN" altLang="en-US" sz="3200" b="1" baseline="30000" dirty="0">
              <a:solidFill>
                <a:srgbClr val="004EA2"/>
              </a:solidFill>
              <a:latin typeface="微软雅黑" panose="020B0503020204020204" pitchFamily="34" charset="-122"/>
              <a:ea typeface="微软雅黑" panose="020B0503020204020204" pitchFamily="34" charset="-122"/>
            </a:endParaRPr>
          </a:p>
        </p:txBody>
      </p:sp>
      <p:sp>
        <p:nvSpPr>
          <p:cNvPr id="101" name="矩形 100"/>
          <p:cNvSpPr/>
          <p:nvPr/>
        </p:nvSpPr>
        <p:spPr>
          <a:xfrm>
            <a:off x="298906" y="1007902"/>
            <a:ext cx="11626931" cy="562471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斜纹 101"/>
          <p:cNvSpPr/>
          <p:nvPr/>
        </p:nvSpPr>
        <p:spPr>
          <a:xfrm>
            <a:off x="270992" y="98619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斜纹 102"/>
          <p:cNvSpPr/>
          <p:nvPr/>
        </p:nvSpPr>
        <p:spPr>
          <a:xfrm rot="10800000">
            <a:off x="11593978" y="629454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矩形 39"/>
          <p:cNvSpPr/>
          <p:nvPr/>
        </p:nvSpPr>
        <p:spPr>
          <a:xfrm>
            <a:off x="509565" y="1228565"/>
            <a:ext cx="11218477" cy="4081117"/>
          </a:xfrm>
          <a:prstGeom prst="rect">
            <a:avLst/>
          </a:prstGeom>
        </p:spPr>
        <p:txBody>
          <a:bodyPr wrap="square">
            <a:spAutoFit/>
          </a:bodyPr>
          <a:lstStyle/>
          <a:p>
            <a:pPr algn="just">
              <a:lnSpc>
                <a:spcPct val="120000"/>
              </a:lnSpc>
            </a:pPr>
            <a:r>
              <a:rPr lang="zh-CN" altLang="en-US" dirty="0" smtClean="0">
                <a:solidFill>
                  <a:srgbClr val="004EA2"/>
                </a:solidFill>
                <a:latin typeface="微软雅黑" panose="020B0503020204020204" charset="-122"/>
                <a:ea typeface="微软雅黑" panose="020B0503020204020204" charset="-122"/>
                <a:sym typeface="微软雅黑" panose="020B0503020204020204" charset="-122"/>
              </a:rPr>
              <a:t>自由液面流动：</a:t>
            </a:r>
            <a:endParaRPr lang="en-US" altLang="zh-CN" dirty="0" smtClean="0">
              <a:solidFill>
                <a:srgbClr val="004EA2"/>
              </a:solidFill>
              <a:latin typeface="微软雅黑" panose="020B0503020204020204" charset="-122"/>
              <a:ea typeface="微软雅黑" panose="020B0503020204020204" charset="-122"/>
              <a:sym typeface="微软雅黑" panose="020B0503020204020204" charset="-122"/>
            </a:endParaRPr>
          </a:p>
          <a:p>
            <a:pPr algn="just">
              <a:lnSpc>
                <a:spcPct val="120000"/>
              </a:lnSpc>
            </a:pPr>
            <a:r>
              <a:rPr lang="en-US" altLang="zh-CN" dirty="0">
                <a:latin typeface="微软雅黑" panose="020B0503020204020204" pitchFamily="34" charset="-122"/>
                <a:ea typeface="微软雅黑" panose="020B0503020204020204" pitchFamily="34" charset="-122"/>
              </a:rPr>
              <a:t>2009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Colagrossi</a:t>
            </a:r>
            <a:r>
              <a:rPr lang="zh-CN" altLang="en-US" dirty="0">
                <a:latin typeface="微软雅黑" panose="020B0503020204020204" pitchFamily="34" charset="-122"/>
                <a:ea typeface="微软雅黑" panose="020B0503020204020204" pitchFamily="34" charset="-122"/>
              </a:rPr>
              <a:t>等人从理论的角度证明了弱可压</a:t>
            </a:r>
            <a:r>
              <a:rPr lang="en-US" altLang="zh-CN" dirty="0">
                <a:latin typeface="微软雅黑" panose="020B0503020204020204" pitchFamily="34" charset="-122"/>
                <a:ea typeface="微软雅黑" panose="020B0503020204020204" pitchFamily="34" charset="-122"/>
              </a:rPr>
              <a:t>SPH</a:t>
            </a:r>
            <a:r>
              <a:rPr lang="zh-CN" altLang="en-US" dirty="0">
                <a:latin typeface="微软雅黑" panose="020B0503020204020204" pitchFamily="34" charset="-122"/>
                <a:ea typeface="微软雅黑" panose="020B0503020204020204" pitchFamily="34" charset="-122"/>
              </a:rPr>
              <a:t>方法在自由液面处能自动满足自由液面边界条件，且</a:t>
            </a:r>
            <a:r>
              <a:rPr lang="zh-CN" altLang="en-US" dirty="0">
                <a:solidFill>
                  <a:srgbClr val="FF0000"/>
                </a:solidFill>
                <a:latin typeface="微软雅黑" panose="020B0503020204020204" pitchFamily="34" charset="-122"/>
                <a:ea typeface="微软雅黑" panose="020B0503020204020204" pitchFamily="34" charset="-122"/>
              </a:rPr>
              <a:t>自由液面处核函数的截断不影响自由液面模拟的精度</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just">
              <a:lnSpc>
                <a:spcPct val="120000"/>
              </a:lnSpc>
            </a:pPr>
            <a:endParaRPr lang="en-US" altLang="zh-CN" dirty="0" smtClean="0">
              <a:latin typeface="微软雅黑" panose="020B0503020204020204" pitchFamily="34" charset="-122"/>
              <a:ea typeface="微软雅黑" panose="020B0503020204020204" pitchFamily="34" charset="-122"/>
            </a:endParaRPr>
          </a:p>
          <a:p>
            <a:pPr algn="just">
              <a:lnSpc>
                <a:spcPct val="120000"/>
              </a:lnSpc>
            </a:pPr>
            <a:r>
              <a:rPr lang="zh-CN" altLang="en-US" dirty="0">
                <a:solidFill>
                  <a:srgbClr val="004EA2"/>
                </a:solidFill>
                <a:latin typeface="微软雅黑" panose="020B0503020204020204" charset="-122"/>
                <a:ea typeface="微软雅黑" panose="020B0503020204020204" charset="-122"/>
              </a:rPr>
              <a:t>流固耦合动力学：</a:t>
            </a:r>
            <a:endParaRPr lang="en-US" altLang="zh-CN" dirty="0">
              <a:solidFill>
                <a:srgbClr val="004EA2"/>
              </a:solidFill>
              <a:latin typeface="微软雅黑" panose="020B0503020204020204" charset="-122"/>
              <a:ea typeface="微软雅黑" panose="020B0503020204020204" charset="-122"/>
            </a:endParaRPr>
          </a:p>
          <a:p>
            <a:pPr algn="just">
              <a:lnSpc>
                <a:spcPct val="120000"/>
              </a:lnSpc>
            </a:pPr>
            <a:r>
              <a:rPr lang="zh-CN" altLang="en-US" dirty="0">
                <a:latin typeface="微软雅黑" panose="020B0503020204020204" pitchFamily="34" charset="-122"/>
                <a:ea typeface="微软雅黑" panose="020B0503020204020204" pitchFamily="34" charset="-122"/>
              </a:rPr>
              <a:t>流固耦合动力学问题中最主要的难点在于刚体或弹性体运动与流场运动的耦合。</a:t>
            </a:r>
          </a:p>
          <a:p>
            <a:pPr algn="just">
              <a:lnSpc>
                <a:spcPct val="120000"/>
              </a:lnSpc>
            </a:pPr>
            <a:r>
              <a:rPr lang="en-US" altLang="zh-CN" dirty="0">
                <a:latin typeface="微软雅黑" panose="020B0503020204020204" pitchFamily="34" charset="-122"/>
                <a:ea typeface="微软雅黑" panose="020B0503020204020204" pitchFamily="34" charset="-122"/>
              </a:rPr>
              <a:t>SPH</a:t>
            </a:r>
            <a:r>
              <a:rPr lang="zh-CN" altLang="en-US" dirty="0">
                <a:latin typeface="微软雅黑" panose="020B0503020204020204" pitchFamily="34" charset="-122"/>
                <a:ea typeface="微软雅黑" panose="020B0503020204020204" pitchFamily="34" charset="-122"/>
              </a:rPr>
              <a:t>方法在模拟流固耦合问题时有两类方法，分别是</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）采用纯粒子法对流场和固体结构进行</a:t>
            </a:r>
            <a:r>
              <a:rPr lang="zh-CN" altLang="en-US" dirty="0">
                <a:solidFill>
                  <a:srgbClr val="FF0000"/>
                </a:solidFill>
                <a:latin typeface="微软雅黑" panose="020B0503020204020204" pitchFamily="34" charset="-122"/>
                <a:ea typeface="微软雅黑" panose="020B0503020204020204" pitchFamily="34" charset="-122"/>
              </a:rPr>
              <a:t>统一建模</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SPH</a:t>
            </a:r>
            <a:r>
              <a:rPr lang="zh-CN" altLang="en-US" dirty="0">
                <a:latin typeface="微软雅黑" panose="020B0503020204020204" pitchFamily="34" charset="-122"/>
                <a:ea typeface="微软雅黑" panose="020B0503020204020204" pitchFamily="34" charset="-122"/>
              </a:rPr>
              <a:t>方法</a:t>
            </a:r>
            <a:r>
              <a:rPr lang="zh-CN" altLang="en-US" dirty="0">
                <a:solidFill>
                  <a:srgbClr val="FF0000"/>
                </a:solidFill>
                <a:latin typeface="微软雅黑" panose="020B0503020204020204" pitchFamily="34" charset="-122"/>
                <a:ea typeface="微软雅黑" panose="020B0503020204020204" pitchFamily="34" charset="-122"/>
              </a:rPr>
              <a:t>与其它数值方法（如有限元）耦合</a:t>
            </a:r>
            <a:r>
              <a:rPr lang="zh-CN" altLang="en-US" dirty="0">
                <a:latin typeface="微软雅黑" panose="020B0503020204020204" pitchFamily="34" charset="-122"/>
                <a:ea typeface="微软雅黑" panose="020B0503020204020204" pitchFamily="34" charset="-122"/>
              </a:rPr>
              <a:t>计算。</a:t>
            </a:r>
          </a:p>
          <a:p>
            <a:pPr algn="just">
              <a:lnSpc>
                <a:spcPct val="120000"/>
              </a:lnSpc>
            </a:pPr>
            <a:endParaRPr lang="zh-CN" altLang="en-US" dirty="0">
              <a:latin typeface="微软雅黑" panose="020B0503020204020204" pitchFamily="34" charset="-122"/>
              <a:ea typeface="微软雅黑" panose="020B0503020204020204" pitchFamily="34" charset="-122"/>
            </a:endParaRPr>
          </a:p>
          <a:p>
            <a:pPr algn="just">
              <a:lnSpc>
                <a:spcPct val="120000"/>
              </a:lnSpc>
            </a:pPr>
            <a:r>
              <a:rPr lang="en-US" altLang="zh-CN" dirty="0">
                <a:latin typeface="微软雅黑" panose="020B0503020204020204" pitchFamily="34" charset="-122"/>
                <a:ea typeface="微软雅黑" panose="020B0503020204020204" pitchFamily="34" charset="-122"/>
              </a:rPr>
              <a:t>SPH</a:t>
            </a:r>
            <a:r>
              <a:rPr lang="zh-CN" altLang="en-US" dirty="0">
                <a:latin typeface="微软雅黑" panose="020B0503020204020204" pitchFamily="34" charset="-122"/>
                <a:ea typeface="微软雅黑" panose="020B0503020204020204" pitchFamily="34" charset="-122"/>
              </a:rPr>
              <a:t>方法在模拟剧烈流固耦合问题中已经取得了很大进步</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rPr>
              <a:t>但</a:t>
            </a:r>
            <a:r>
              <a:rPr lang="zh-CN" altLang="en-US" dirty="0">
                <a:latin typeface="微软雅黑" panose="020B0503020204020204" pitchFamily="34" charset="-122"/>
                <a:ea typeface="微软雅黑" panose="020B0503020204020204" pitchFamily="34" charset="-122"/>
              </a:rPr>
              <a:t>是考虑</a:t>
            </a:r>
            <a:r>
              <a:rPr lang="zh-CN" altLang="en-US" dirty="0" smtClean="0">
                <a:latin typeface="微软雅黑" panose="020B0503020204020204" pitchFamily="34" charset="-122"/>
                <a:ea typeface="微软雅黑" panose="020B0503020204020204" pitchFamily="34" charset="-122"/>
              </a:rPr>
              <a:t>结果表</a:t>
            </a:r>
            <a:r>
              <a:rPr lang="zh-CN" altLang="en-US" dirty="0">
                <a:latin typeface="微软雅黑" panose="020B0503020204020204" pitchFamily="34" charset="-122"/>
                <a:ea typeface="微软雅黑" panose="020B0503020204020204" pitchFamily="34" charset="-122"/>
              </a:rPr>
              <a:t>明</a:t>
            </a:r>
            <a:r>
              <a:rPr lang="zh-CN" altLang="en-US" dirty="0">
                <a:solidFill>
                  <a:srgbClr val="FF0000"/>
                </a:solidFill>
                <a:latin typeface="微软雅黑" panose="020B0503020204020204" pitchFamily="34" charset="-122"/>
                <a:ea typeface="微软雅黑" panose="020B0503020204020204" pitchFamily="34" charset="-122"/>
              </a:rPr>
              <a:t>边界层效应的流固耦合</a:t>
            </a:r>
            <a:r>
              <a:rPr lang="en-US" altLang="zh-CN" dirty="0">
                <a:solidFill>
                  <a:srgbClr val="FF0000"/>
                </a:solidFill>
                <a:latin typeface="微软雅黑" panose="020B0503020204020204" pitchFamily="34" charset="-122"/>
                <a:ea typeface="微软雅黑" panose="020B0503020204020204" pitchFamily="34" charset="-122"/>
              </a:rPr>
              <a:t>SPH</a:t>
            </a:r>
            <a:r>
              <a:rPr lang="zh-CN" altLang="en-US" dirty="0">
                <a:solidFill>
                  <a:srgbClr val="FF0000"/>
                </a:solidFill>
                <a:latin typeface="微软雅黑" panose="020B0503020204020204" pitchFamily="34" charset="-122"/>
                <a:ea typeface="微软雅黑" panose="020B0503020204020204" pitchFamily="34" charset="-122"/>
              </a:rPr>
              <a:t>方法较为少见</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8155921" y="5954578"/>
            <a:ext cx="199285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插图来</a:t>
            </a:r>
            <a:r>
              <a:rPr lang="zh-CN" altLang="en-US" dirty="0" smtClean="0">
                <a:latin typeface="微软雅黑" panose="020B0503020204020204" pitchFamily="34" charset="-122"/>
                <a:ea typeface="微软雅黑" panose="020B0503020204020204" pitchFamily="34" charset="-122"/>
              </a:rPr>
              <a:t>自互联网</a:t>
            </a:r>
            <a:r>
              <a:rPr lang="en-US" altLang="zh-CN" baseline="30000" dirty="0" smtClean="0">
                <a:latin typeface="微软雅黑" panose="020B0503020204020204" pitchFamily="34" charset="-122"/>
                <a:ea typeface="微软雅黑" panose="020B0503020204020204" pitchFamily="34" charset="-122"/>
              </a:rPr>
              <a:t>[9]</a:t>
            </a:r>
            <a:endParaRPr lang="zh-CN" altLang="en-US" dirty="0"/>
          </a:p>
        </p:txBody>
      </p:sp>
      <p:sp>
        <p:nvSpPr>
          <p:cNvPr id="4" name="矩形 3"/>
          <p:cNvSpPr/>
          <p:nvPr/>
        </p:nvSpPr>
        <p:spPr>
          <a:xfrm>
            <a:off x="7823873" y="3718551"/>
            <a:ext cx="2519142" cy="1913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边界处理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多</a:t>
            </a:r>
            <a:r>
              <a:rPr lang="zh-CN" altLang="en-US" sz="1600" b="1" dirty="0" smtClean="0">
                <a:solidFill>
                  <a:schemeClr val="bg1"/>
                </a:solidFill>
                <a:latin typeface="微软雅黑" panose="020B0503020204020204" pitchFamily="34" charset="-122"/>
                <a:ea typeface="微软雅黑" panose="020B0503020204020204" pitchFamily="34" charset="-122"/>
              </a:rPr>
              <a:t>相模拟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8" y="92792"/>
            <a:ext cx="1344000" cy="589380"/>
          </a:xfrm>
          <a:prstGeom prst="rect">
            <a:avLst/>
          </a:prstGeom>
          <a:noFill/>
        </p:spPr>
        <p:txBody>
          <a:bodyPr wrap="square" lIns="0" tIns="48000" rIns="0" bIns="48000" rtlCol="0">
            <a:spAutoFit/>
          </a:bodyPr>
          <a:lstStyle/>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SPHysics</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示例</a:t>
            </a:r>
          </a:p>
        </p:txBody>
      </p:sp>
      <p:sp>
        <p:nvSpPr>
          <p:cNvPr id="29" name="TextBox 10"/>
          <p:cNvSpPr txBox="1"/>
          <p:nvPr/>
        </p:nvSpPr>
        <p:spPr>
          <a:xfrm>
            <a:off x="8480349" y="101310"/>
            <a:ext cx="1344000" cy="589380"/>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预想</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解决方案</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98906" y="1007902"/>
            <a:ext cx="11626931" cy="562471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斜纹 101"/>
          <p:cNvSpPr/>
          <p:nvPr/>
        </p:nvSpPr>
        <p:spPr>
          <a:xfrm>
            <a:off x="270992" y="98619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斜纹 102"/>
          <p:cNvSpPr/>
          <p:nvPr/>
        </p:nvSpPr>
        <p:spPr>
          <a:xfrm rot="10800000">
            <a:off x="11593978" y="629454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矩形 39"/>
          <p:cNvSpPr/>
          <p:nvPr/>
        </p:nvSpPr>
        <p:spPr>
          <a:xfrm>
            <a:off x="509565" y="1228565"/>
            <a:ext cx="11218477" cy="5410712"/>
          </a:xfrm>
          <a:prstGeom prst="rect">
            <a:avLst/>
          </a:prstGeom>
        </p:spPr>
        <p:txBody>
          <a:bodyPr wrap="square">
            <a:spAutoFit/>
          </a:bodyPr>
          <a:lstStyle/>
          <a:p>
            <a:pPr algn="just">
              <a:lnSpc>
                <a:spcPct val="120000"/>
              </a:lnSpc>
            </a:pPr>
            <a:r>
              <a:rPr lang="zh-CN" altLang="en-US" b="1" dirty="0" smtClean="0">
                <a:solidFill>
                  <a:srgbClr val="004EA2"/>
                </a:solidFill>
                <a:latin typeface="微软雅黑" panose="020B0503020204020204" charset="-122"/>
                <a:ea typeface="微软雅黑" panose="020B0503020204020204" charset="-122"/>
                <a:sym typeface="微软雅黑" panose="020B0503020204020204" charset="-122"/>
              </a:rPr>
              <a:t>多相流：</a:t>
            </a:r>
            <a:endParaRPr lang="en-US" altLang="zh-CN" dirty="0" smtClean="0">
              <a:latin typeface="微软雅黑" panose="020B0503020204020204" pitchFamily="34" charset="-122"/>
              <a:ea typeface="微软雅黑" panose="020B0503020204020204" pitchFamily="34" charset="-122"/>
            </a:endParaRPr>
          </a:p>
          <a:p>
            <a:pPr algn="just">
              <a:lnSpc>
                <a:spcPct val="120000"/>
              </a:lnSpc>
            </a:pPr>
            <a:r>
              <a:rPr lang="en-US" altLang="zh-CN" dirty="0">
                <a:latin typeface="微软雅黑" panose="020B0503020204020204" pitchFamily="34" charset="-122"/>
                <a:ea typeface="微软雅黑" panose="020B0503020204020204" pitchFamily="34" charset="-122"/>
              </a:rPr>
              <a:t>SPH</a:t>
            </a:r>
            <a:r>
              <a:rPr lang="zh-CN" altLang="en-US" dirty="0">
                <a:latin typeface="微软雅黑" panose="020B0503020204020204" pitchFamily="34" charset="-122"/>
                <a:ea typeface="微软雅黑" panose="020B0503020204020204" pitchFamily="34" charset="-122"/>
              </a:rPr>
              <a:t>方法基于拉格朗日观点，在模拟多相流问题时无需特意追踪水气界面，而且模拟多相流界面的破碎和融合时，无需额外的人工干预。</a:t>
            </a:r>
          </a:p>
          <a:p>
            <a:pPr algn="just">
              <a:lnSpc>
                <a:spcPct val="120000"/>
              </a:lnSpc>
            </a:pPr>
            <a:endParaRPr lang="zh-CN" altLang="en-US" dirty="0">
              <a:latin typeface="微软雅黑" panose="020B0503020204020204" pitchFamily="34" charset="-122"/>
              <a:ea typeface="微软雅黑" panose="020B0503020204020204" pitchFamily="34" charset="-122"/>
            </a:endParaRPr>
          </a:p>
          <a:p>
            <a:pPr algn="just">
              <a:lnSpc>
                <a:spcPct val="120000"/>
              </a:lnSpc>
            </a:pPr>
            <a:r>
              <a:rPr lang="zh-CN" altLang="en-US" dirty="0">
                <a:latin typeface="微软雅黑" panose="020B0503020204020204" pitchFamily="34" charset="-122"/>
                <a:ea typeface="微软雅黑" panose="020B0503020204020204" pitchFamily="34" charset="-122"/>
              </a:rPr>
              <a:t>在物体入水研究中，</a:t>
            </a:r>
            <a:r>
              <a:rPr lang="zh-CN" altLang="en-US" dirty="0">
                <a:solidFill>
                  <a:srgbClr val="FF0000"/>
                </a:solidFill>
                <a:latin typeface="微软雅黑" panose="020B0503020204020204" pitchFamily="34" charset="-122"/>
                <a:ea typeface="微软雅黑" panose="020B0503020204020204" pitchFamily="34" charset="-122"/>
              </a:rPr>
              <a:t>空气的卷入对入水过程的运动和载荷特性有较大的影响</a:t>
            </a:r>
            <a:r>
              <a:rPr lang="zh-CN" altLang="en-US" dirty="0">
                <a:latin typeface="微软雅黑" panose="020B0503020204020204" pitchFamily="34" charset="-122"/>
                <a:ea typeface="微软雅黑" panose="020B0503020204020204" pitchFamily="34" charset="-122"/>
              </a:rPr>
              <a:t>。而且，在多相流</a:t>
            </a:r>
            <a:r>
              <a:rPr lang="en-US" altLang="zh-CN" dirty="0">
                <a:latin typeface="微软雅黑" panose="020B0503020204020204" pitchFamily="34" charset="-122"/>
                <a:ea typeface="微软雅黑" panose="020B0503020204020204" pitchFamily="34" charset="-122"/>
              </a:rPr>
              <a:t>SPH</a:t>
            </a:r>
            <a:r>
              <a:rPr lang="zh-CN" altLang="en-US" dirty="0">
                <a:latin typeface="微软雅黑" panose="020B0503020204020204" pitchFamily="34" charset="-122"/>
                <a:ea typeface="微软雅黑" panose="020B0503020204020204" pitchFamily="34" charset="-122"/>
              </a:rPr>
              <a:t>方法中，受空气粒子密度较小的影响，时间步会比单相流（水）</a:t>
            </a:r>
            <a:r>
              <a:rPr lang="en-US" altLang="zh-CN" dirty="0">
                <a:latin typeface="微软雅黑" panose="020B0503020204020204" pitchFamily="34" charset="-122"/>
                <a:ea typeface="微软雅黑" panose="020B0503020204020204" pitchFamily="34" charset="-122"/>
              </a:rPr>
              <a:t>SPH</a:t>
            </a:r>
            <a:r>
              <a:rPr lang="zh-CN" altLang="en-US" dirty="0">
                <a:latin typeface="微软雅黑" panose="020B0503020204020204" pitchFamily="34" charset="-122"/>
                <a:ea typeface="微软雅黑" panose="020B0503020204020204" pitchFamily="34" charset="-122"/>
              </a:rPr>
              <a:t>方法中小很多</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a:lnSpc>
                <a:spcPct val="120000"/>
              </a:lnSpc>
            </a:pPr>
            <a:endParaRPr lang="en-US" altLang="zh-CN" dirty="0">
              <a:latin typeface="微软雅黑" panose="020B0503020204020204" pitchFamily="34" charset="-122"/>
              <a:ea typeface="微软雅黑" panose="020B0503020204020204" pitchFamily="34" charset="-122"/>
            </a:endParaRPr>
          </a:p>
          <a:p>
            <a:pPr algn="just">
              <a:lnSpc>
                <a:spcPct val="120000"/>
              </a:lnSpc>
            </a:pPr>
            <a:r>
              <a:rPr lang="zh-CN" altLang="en-US" dirty="0">
                <a:latin typeface="微软雅黑" panose="020B0503020204020204" pitchFamily="34" charset="-122"/>
                <a:ea typeface="微软雅黑" panose="020B0503020204020204" pitchFamily="34" charset="-122"/>
              </a:rPr>
              <a:t>比如，</a:t>
            </a:r>
            <a:r>
              <a:rPr lang="zh-CN" altLang="en-US" dirty="0">
                <a:solidFill>
                  <a:srgbClr val="FF0000"/>
                </a:solidFill>
                <a:latin typeface="微软雅黑" panose="020B0503020204020204" pitchFamily="34" charset="-122"/>
                <a:ea typeface="微软雅黑" panose="020B0503020204020204" pitchFamily="34" charset="-122"/>
              </a:rPr>
              <a:t>时间步长</a:t>
            </a:r>
            <a:r>
              <a:rPr lang="zh-CN" altLang="en-US" dirty="0">
                <a:latin typeface="微软雅黑" panose="020B0503020204020204" pitchFamily="34" charset="-122"/>
                <a:ea typeface="微软雅黑" panose="020B0503020204020204" pitchFamily="34" charset="-122"/>
              </a:rPr>
              <a:t>满</a:t>
            </a:r>
            <a:r>
              <a:rPr lang="zh-CN" altLang="en-US" dirty="0" smtClean="0">
                <a:latin typeface="微软雅黑" panose="020B0503020204020204" pitchFamily="34" charset="-122"/>
                <a:ea typeface="微软雅黑" panose="020B0503020204020204" pitchFamily="34" charset="-122"/>
              </a:rPr>
              <a:t>足</a:t>
            </a:r>
            <a:r>
              <a:rPr lang="en-US" altLang="zh-CN" baseline="30000"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algn="just">
              <a:lnSpc>
                <a:spcPct val="120000"/>
              </a:lnSpc>
            </a:pPr>
            <a:endParaRPr lang="zh-CN" altLang="en-US" dirty="0">
              <a:latin typeface="微软雅黑" panose="020B0503020204020204" pitchFamily="34" charset="-122"/>
              <a:ea typeface="微软雅黑" panose="020B0503020204020204" pitchFamily="34" charset="-122"/>
            </a:endParaRPr>
          </a:p>
          <a:p>
            <a:pPr algn="just">
              <a:lnSpc>
                <a:spcPct val="120000"/>
              </a:lnSpc>
            </a:pPr>
            <a:endParaRPr lang="en-US" altLang="zh-CN" dirty="0" smtClean="0">
              <a:latin typeface="微软雅黑" panose="020B0503020204020204" pitchFamily="34" charset="-122"/>
              <a:ea typeface="微软雅黑" panose="020B0503020204020204" pitchFamily="34" charset="-122"/>
            </a:endParaRPr>
          </a:p>
          <a:p>
            <a:pPr algn="just">
              <a:lnSpc>
                <a:spcPct val="120000"/>
              </a:lnSpc>
            </a:pPr>
            <a:endParaRPr lang="en-US" altLang="zh-CN" dirty="0">
              <a:latin typeface="微软雅黑" panose="020B0503020204020204" pitchFamily="34" charset="-122"/>
              <a:ea typeface="微软雅黑" panose="020B0503020204020204" pitchFamily="34" charset="-122"/>
            </a:endParaRPr>
          </a:p>
          <a:p>
            <a:pPr algn="just">
              <a:lnSpc>
                <a:spcPct val="12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比粒子速度大得多；</a:t>
            </a:r>
          </a:p>
          <a:p>
            <a:pPr algn="just">
              <a:lnSpc>
                <a:spcPct val="12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根据稳定性、精度需求尽量小；</a:t>
            </a:r>
          </a:p>
          <a:p>
            <a:pPr algn="just">
              <a:lnSpc>
                <a:spcPct val="120000"/>
              </a:lnSpc>
            </a:pPr>
            <a:r>
              <a:rPr lang="en-US" altLang="zh-CN" dirty="0">
                <a:latin typeface="微软雅黑" panose="020B0503020204020204" pitchFamily="34" charset="-122"/>
                <a:ea typeface="微软雅黑" panose="020B0503020204020204" pitchFamily="34" charset="-122"/>
              </a:rPr>
              <a:t>- CFL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Courant–Friedrichs–Lewy</a:t>
            </a:r>
            <a:r>
              <a:rPr lang="zh-CN" altLang="en-US" dirty="0">
                <a:latin typeface="微软雅黑" panose="020B0503020204020204" pitchFamily="34" charset="-122"/>
                <a:ea typeface="微软雅黑" panose="020B0503020204020204" pitchFamily="34" charset="-122"/>
              </a:rPr>
              <a:t>）条件是上界；</a:t>
            </a:r>
          </a:p>
          <a:p>
            <a:pPr algn="just">
              <a:lnSpc>
                <a:spcPct val="12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推荐尺度选择</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algn="just">
              <a:lnSpc>
                <a:spcPct val="12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在模拟过程中自适应时间步。</a:t>
            </a:r>
            <a:endParaRPr lang="en-US" altLang="zh-CN" dirty="0">
              <a:latin typeface="微软雅黑" panose="020B0503020204020204" pitchFamily="34" charset="-122"/>
              <a:ea typeface="微软雅黑" panose="020B0503020204020204" pitchFamily="34" charset="-122"/>
            </a:endParaRPr>
          </a:p>
        </p:txBody>
      </p:sp>
      <p:sp>
        <p:nvSpPr>
          <p:cNvPr id="32" name="TextBox 6"/>
          <p:cNvSpPr txBox="1"/>
          <p:nvPr/>
        </p:nvSpPr>
        <p:spPr>
          <a:xfrm>
            <a:off x="9340645" y="1019580"/>
            <a:ext cx="2598056" cy="589380"/>
          </a:xfrm>
          <a:prstGeom prst="rect">
            <a:avLst/>
          </a:prstGeom>
          <a:noFill/>
        </p:spPr>
        <p:txBody>
          <a:bodyPr wrap="square" lIns="0" tIns="48000" rIns="0" bIns="48000" rtlCol="0">
            <a:spAutoFit/>
          </a:bodyPr>
          <a:lstStyle/>
          <a:p>
            <a:pPr algn="ctr"/>
            <a:r>
              <a:rPr lang="en-US" altLang="zh-CN" sz="3200" b="1" dirty="0" smtClean="0">
                <a:solidFill>
                  <a:srgbClr val="004EA2"/>
                </a:solidFill>
                <a:latin typeface="微软雅黑" panose="020B0503020204020204" pitchFamily="34" charset="-122"/>
                <a:ea typeface="微软雅黑" panose="020B0503020204020204" pitchFamily="34" charset="-122"/>
              </a:rPr>
              <a:t>2 </a:t>
            </a:r>
            <a:r>
              <a:rPr lang="zh-CN" altLang="en-US" sz="3200" b="1" dirty="0" smtClean="0">
                <a:solidFill>
                  <a:srgbClr val="004EA2"/>
                </a:solidFill>
                <a:latin typeface="微软雅黑" panose="020B0503020204020204" pitchFamily="34" charset="-122"/>
                <a:ea typeface="微软雅黑" panose="020B0503020204020204" pitchFamily="34" charset="-122"/>
              </a:rPr>
              <a:t>多相模拟</a:t>
            </a:r>
            <a:r>
              <a:rPr lang="en-US" altLang="zh-CN" sz="3200" b="1" baseline="30000" dirty="0" smtClean="0">
                <a:solidFill>
                  <a:srgbClr val="004EA2"/>
                </a:solidFill>
                <a:latin typeface="微软雅黑" panose="020B0503020204020204" pitchFamily="34" charset="-122"/>
                <a:ea typeface="微软雅黑" panose="020B0503020204020204" pitchFamily="34" charset="-122"/>
              </a:rPr>
              <a:t>[6]</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49518256"/>
              </p:ext>
            </p:extLst>
          </p:nvPr>
        </p:nvGraphicFramePr>
        <p:xfrm>
          <a:off x="3814625" y="3820260"/>
          <a:ext cx="3173571" cy="914419"/>
        </p:xfrm>
        <a:graphic>
          <a:graphicData uri="http://schemas.openxmlformats.org/presentationml/2006/ole">
            <mc:AlternateContent xmlns:mc="http://schemas.openxmlformats.org/markup-compatibility/2006">
              <mc:Choice xmlns:v="urn:schemas-microsoft-com:vml" Requires="v">
                <p:oleObj spid="_x0000_s10282" name="Equation" r:id="rId5" imgW="1498320" imgH="431640" progId="Equation.DSMT4">
                  <p:embed/>
                </p:oleObj>
              </mc:Choice>
              <mc:Fallback>
                <p:oleObj name="Equation" r:id="rId5" imgW="1498320" imgH="431640" progId="Equation.DSMT4">
                  <p:embed/>
                  <p:pic>
                    <p:nvPicPr>
                      <p:cNvPr id="0" name=""/>
                      <p:cNvPicPr/>
                      <p:nvPr/>
                    </p:nvPicPr>
                    <p:blipFill>
                      <a:blip r:embed="rId6"/>
                      <a:stretch>
                        <a:fillRect/>
                      </a:stretch>
                    </p:blipFill>
                    <p:spPr>
                      <a:xfrm>
                        <a:off x="3814625" y="3820260"/>
                        <a:ext cx="3173571" cy="914419"/>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478956372"/>
              </p:ext>
            </p:extLst>
          </p:nvPr>
        </p:nvGraphicFramePr>
        <p:xfrm>
          <a:off x="2302066" y="5882634"/>
          <a:ext cx="929784" cy="342552"/>
        </p:xfrm>
        <a:graphic>
          <a:graphicData uri="http://schemas.openxmlformats.org/presentationml/2006/ole">
            <mc:AlternateContent xmlns:mc="http://schemas.openxmlformats.org/markup-compatibility/2006">
              <mc:Choice xmlns:v="urn:schemas-microsoft-com:vml" Requires="v">
                <p:oleObj spid="_x0000_s10283" name="Equation" r:id="rId7" imgW="482400" imgH="177480" progId="Equation.DSMT4">
                  <p:embed/>
                </p:oleObj>
              </mc:Choice>
              <mc:Fallback>
                <p:oleObj name="Equation" r:id="rId7" imgW="482400" imgH="177480" progId="Equation.DSMT4">
                  <p:embed/>
                  <p:pic>
                    <p:nvPicPr>
                      <p:cNvPr id="0" name=""/>
                      <p:cNvPicPr/>
                      <p:nvPr/>
                    </p:nvPicPr>
                    <p:blipFill>
                      <a:blip r:embed="rId8"/>
                      <a:stretch>
                        <a:fillRect/>
                      </a:stretch>
                    </p:blipFill>
                    <p:spPr>
                      <a:xfrm>
                        <a:off x="2302066" y="5882634"/>
                        <a:ext cx="929784" cy="342552"/>
                      </a:xfrm>
                      <a:prstGeom prst="rect">
                        <a:avLst/>
                      </a:prstGeom>
                    </p:spPr>
                  </p:pic>
                </p:oleObj>
              </mc:Fallback>
            </mc:AlternateContent>
          </a:graphicData>
        </a:graphic>
      </p:graphicFrame>
      <p:pic>
        <p:nvPicPr>
          <p:cNvPr id="4" name="图片 3"/>
          <p:cNvPicPr>
            <a:picLocks noChangeAspect="1"/>
          </p:cNvPicPr>
          <p:nvPr/>
        </p:nvPicPr>
        <p:blipFill>
          <a:blip r:embed="rId9"/>
          <a:stretch>
            <a:fillRect/>
          </a:stretch>
        </p:blipFill>
        <p:spPr>
          <a:xfrm>
            <a:off x="8163892" y="3228459"/>
            <a:ext cx="2690259" cy="26541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4" name="矩形 33"/>
          <p:cNvSpPr/>
          <p:nvPr/>
        </p:nvSpPr>
        <p:spPr>
          <a:xfrm>
            <a:off x="8717848" y="5994677"/>
            <a:ext cx="158569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插图来</a:t>
            </a:r>
            <a:r>
              <a:rPr lang="zh-CN" altLang="en-US" sz="1600" dirty="0" smtClean="0">
                <a:latin typeface="微软雅黑" panose="020B0503020204020204" pitchFamily="34" charset="-122"/>
                <a:ea typeface="微软雅黑" panose="020B0503020204020204" pitchFamily="34" charset="-122"/>
              </a:rPr>
              <a:t>自文献</a:t>
            </a:r>
            <a:r>
              <a:rPr lang="en-US" altLang="zh-CN" sz="1600" baseline="30000" dirty="0" smtClean="0">
                <a:latin typeface="微软雅黑" panose="020B0503020204020204" pitchFamily="34" charset="-122"/>
                <a:ea typeface="微软雅黑" panose="020B0503020204020204" pitchFamily="34" charset="-122"/>
              </a:rPr>
              <a:t>[6]</a:t>
            </a:r>
            <a:endParaRPr lang="zh-CN" altLang="en-US" sz="1600" dirty="0"/>
          </a:p>
        </p:txBody>
      </p:sp>
    </p:spTree>
    <p:extLst>
      <p:ext uri="{BB962C8B-B14F-4D97-AF65-F5344CB8AC3E}">
        <p14:creationId xmlns:p14="http://schemas.microsoft.com/office/powerpoint/2010/main" val="3966939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边界处理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多相模拟</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95014" y="101310"/>
            <a:ext cx="1344000" cy="589380"/>
          </a:xfrm>
          <a:prstGeom prst="rect">
            <a:avLst/>
          </a:prstGeom>
          <a:noFill/>
        </p:spPr>
        <p:txBody>
          <a:bodyPr wrap="square" lIns="0" tIns="48000" rIns="0" bIns="48000" rtlCol="0">
            <a:spAutoFit/>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SPHysics</a:t>
            </a:r>
          </a:p>
          <a:p>
            <a:pPr algn="ctr"/>
            <a:r>
              <a:rPr lang="zh-CN" altLang="en-US" sz="1600" b="1" dirty="0" smtClean="0">
                <a:solidFill>
                  <a:schemeClr val="bg1"/>
                </a:solidFill>
                <a:latin typeface="微软雅黑" panose="020B0503020204020204" pitchFamily="34" charset="-122"/>
                <a:ea typeface="微软雅黑" panose="020B0503020204020204" pitchFamily="34" charset="-122"/>
              </a:rPr>
              <a:t>示例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96814" y="92792"/>
            <a:ext cx="1344000" cy="589380"/>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预想</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解决方案</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p:cNvSpPr txBox="1"/>
          <p:nvPr/>
        </p:nvSpPr>
        <p:spPr>
          <a:xfrm>
            <a:off x="8241179" y="1023720"/>
            <a:ext cx="3684658" cy="589380"/>
          </a:xfrm>
          <a:prstGeom prst="rect">
            <a:avLst/>
          </a:prstGeom>
          <a:noFill/>
        </p:spPr>
        <p:txBody>
          <a:bodyPr wrap="square" lIns="0" tIns="48000" rIns="0" bIns="48000" rtlCol="0">
            <a:spAutoFit/>
          </a:bodyPr>
          <a:lstStyle/>
          <a:p>
            <a:pPr algn="ctr"/>
            <a:r>
              <a:rPr lang="en-US" altLang="zh-CN" sz="3200" b="1" dirty="0" smtClean="0">
                <a:solidFill>
                  <a:srgbClr val="004EA2"/>
                </a:solidFill>
                <a:latin typeface="微软雅黑" panose="020B0503020204020204" pitchFamily="34" charset="-122"/>
                <a:ea typeface="微软雅黑" panose="020B0503020204020204" pitchFamily="34" charset="-122"/>
              </a:rPr>
              <a:t>3 SPHysics</a:t>
            </a:r>
            <a:r>
              <a:rPr lang="zh-CN" altLang="en-US" sz="3200" b="1" dirty="0" smtClean="0">
                <a:solidFill>
                  <a:srgbClr val="004EA2"/>
                </a:solidFill>
                <a:latin typeface="微软雅黑" panose="020B0503020204020204" pitchFamily="34" charset="-122"/>
                <a:ea typeface="微软雅黑" panose="020B0503020204020204" pitchFamily="34" charset="-122"/>
              </a:rPr>
              <a:t>示例</a:t>
            </a:r>
            <a:r>
              <a:rPr lang="en-US" altLang="zh-CN" sz="3200" b="1" baseline="30000" dirty="0" smtClean="0">
                <a:solidFill>
                  <a:srgbClr val="004EA2"/>
                </a:solidFill>
                <a:latin typeface="微软雅黑" panose="020B0503020204020204" pitchFamily="34" charset="-122"/>
                <a:ea typeface="微软雅黑" panose="020B0503020204020204" pitchFamily="34" charset="-122"/>
              </a:rPr>
              <a:t>[8]</a:t>
            </a:r>
            <a:endParaRPr lang="zh-CN" altLang="en-US" sz="3200" b="1" baseline="30000" dirty="0">
              <a:solidFill>
                <a:srgbClr val="004EA2"/>
              </a:solidFill>
              <a:latin typeface="微软雅黑" panose="020B0503020204020204" pitchFamily="34" charset="-122"/>
              <a:ea typeface="微软雅黑" panose="020B0503020204020204" pitchFamily="34" charset="-122"/>
            </a:endParaRPr>
          </a:p>
        </p:txBody>
      </p:sp>
      <p:sp>
        <p:nvSpPr>
          <p:cNvPr id="35" name="矩形 34"/>
          <p:cNvSpPr/>
          <p:nvPr/>
        </p:nvSpPr>
        <p:spPr>
          <a:xfrm>
            <a:off x="298906" y="1007902"/>
            <a:ext cx="11626931" cy="562471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斜纹 35"/>
          <p:cNvSpPr/>
          <p:nvPr/>
        </p:nvSpPr>
        <p:spPr>
          <a:xfrm>
            <a:off x="270992" y="98619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斜纹 37"/>
          <p:cNvSpPr/>
          <p:nvPr/>
        </p:nvSpPr>
        <p:spPr>
          <a:xfrm rot="10800000">
            <a:off x="11593978" y="629454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372" y="4443795"/>
            <a:ext cx="2379249" cy="192529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453" y="2354312"/>
            <a:ext cx="5994459" cy="99218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0459" y="1694644"/>
            <a:ext cx="2922657" cy="26033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7453" y="3415047"/>
            <a:ext cx="5994459" cy="88297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75146" y="4444830"/>
            <a:ext cx="3320390" cy="192425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50459" y="4443795"/>
            <a:ext cx="2922657" cy="192765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p:cNvSpPr txBox="1"/>
          <p:nvPr/>
        </p:nvSpPr>
        <p:spPr>
          <a:xfrm>
            <a:off x="9826152" y="2747761"/>
            <a:ext cx="2099686" cy="1477328"/>
          </a:xfrm>
          <a:prstGeom prst="rect">
            <a:avLst/>
          </a:prstGeom>
          <a:noFill/>
        </p:spPr>
        <p:txBody>
          <a:bodyPr wrap="square" rtlCol="0">
            <a:spAutoFit/>
          </a:bodyPr>
          <a:lstStyle/>
          <a:p>
            <a:r>
              <a:rPr lang="zh-CN" altLang="en-US" b="1" dirty="0">
                <a:solidFill>
                  <a:srgbClr val="004EA2"/>
                </a:solidFill>
                <a:latin typeface="微软雅黑" panose="020B0503020204020204" pitchFamily="34" charset="-122"/>
                <a:ea typeface="微软雅黑" panose="020B0503020204020204" pitchFamily="34" charset="-122"/>
              </a:rPr>
              <a:t>启示：</a:t>
            </a:r>
            <a:endParaRPr lang="en-US" altLang="zh-CN" b="1" dirty="0">
              <a:solidFill>
                <a:srgbClr val="004EA2"/>
              </a:solidFill>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5000~8000</a:t>
            </a:r>
            <a:r>
              <a:rPr lang="zh-CN" altLang="en-US" dirty="0">
                <a:latin typeface="微软雅黑" panose="020B0503020204020204" pitchFamily="34" charset="-122"/>
                <a:ea typeface="微软雅黑" panose="020B0503020204020204" pitchFamily="34" charset="-122"/>
              </a:rPr>
              <a:t>粒子，</a:t>
            </a:r>
            <a:r>
              <a:rPr lang="en-US" altLang="zh-CN" dirty="0">
                <a:latin typeface="微软雅黑" panose="020B0503020204020204" pitchFamily="34" charset="-122"/>
                <a:ea typeface="微软雅黑" panose="020B0503020204020204" pitchFamily="34" charset="-122"/>
              </a:rPr>
              <a:t>5~8MB</a:t>
            </a:r>
            <a:r>
              <a:rPr lang="zh-CN" altLang="en-US" dirty="0">
                <a:latin typeface="微软雅黑" panose="020B0503020204020204" pitchFamily="34" charset="-122"/>
                <a:ea typeface="微软雅黑" panose="020B0503020204020204" pitchFamily="34" charset="-122"/>
              </a:rPr>
              <a:t>内</a:t>
            </a:r>
            <a:r>
              <a:rPr lang="zh-CN" altLang="en-US" dirty="0" smtClean="0">
                <a:latin typeface="微软雅黑" panose="020B0503020204020204" pitchFamily="34" charset="-122"/>
                <a:ea typeface="微软雅黑" panose="020B0503020204020204" pitchFamily="34" charset="-122"/>
              </a:rPr>
              <a:t>存；</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7~40</a:t>
            </a:r>
            <a:r>
              <a:rPr lang="zh-CN" altLang="en-US" dirty="0">
                <a:latin typeface="微软雅黑" panose="020B0503020204020204" pitchFamily="34" charset="-122"/>
                <a:ea typeface="微软雅黑" panose="020B0503020204020204" pitchFamily="34" charset="-122"/>
              </a:rPr>
              <a:t>分钟，仿真时</a:t>
            </a:r>
            <a:r>
              <a:rPr lang="zh-CN" altLang="en-US" dirty="0" smtClean="0">
                <a:latin typeface="微软雅黑" panose="020B0503020204020204" pitchFamily="34" charset="-122"/>
                <a:ea typeface="微软雅黑" panose="020B0503020204020204" pitchFamily="34" charset="-122"/>
              </a:rPr>
              <a:t>间</a:t>
            </a:r>
            <a:r>
              <a:rPr lang="en-US" altLang="zh-CN" dirty="0" smtClean="0">
                <a:latin typeface="微软雅黑" panose="020B0503020204020204" pitchFamily="34" charset="-122"/>
                <a:ea typeface="微软雅黑" panose="020B0503020204020204" pitchFamily="34" charset="-122"/>
              </a:rPr>
              <a:t>20</a:t>
            </a:r>
            <a:r>
              <a:rPr lang="zh-CN" altLang="en-US" dirty="0" smtClean="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分</a:t>
            </a:r>
            <a:r>
              <a:rPr lang="zh-CN" altLang="en-US" dirty="0" smtClean="0">
                <a:latin typeface="微软雅黑" panose="020B0503020204020204" pitchFamily="34" charset="-122"/>
                <a:ea typeface="微软雅黑" panose="020B0503020204020204" pitchFamily="34" charset="-122"/>
              </a:rPr>
              <a:t>钟</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372" y="1395255"/>
            <a:ext cx="6001540" cy="8579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边界处理</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多相模拟</a:t>
            </a:r>
          </a:p>
        </p:txBody>
      </p:sp>
      <p:sp>
        <p:nvSpPr>
          <p:cNvPr id="28" name="TextBox 9"/>
          <p:cNvSpPr txBox="1"/>
          <p:nvPr/>
        </p:nvSpPr>
        <p:spPr>
          <a:xfrm>
            <a:off x="6778549" y="118033"/>
            <a:ext cx="1344000" cy="589380"/>
          </a:xfrm>
          <a:prstGeom prst="rect">
            <a:avLst/>
          </a:prstGeom>
          <a:noFill/>
        </p:spPr>
        <p:txBody>
          <a:bodyPr wrap="square" lIns="0" tIns="48000" rIns="0" bIns="48000" rtlCol="0">
            <a:spAutoFit/>
          </a:bodyPr>
          <a:lstStyle/>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SPHysics</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示例</a:t>
            </a:r>
          </a:p>
        </p:txBody>
      </p:sp>
      <p:sp>
        <p:nvSpPr>
          <p:cNvPr id="29" name="TextBox 10"/>
          <p:cNvSpPr txBox="1"/>
          <p:nvPr/>
        </p:nvSpPr>
        <p:spPr>
          <a:xfrm>
            <a:off x="8498248" y="101310"/>
            <a:ext cx="1344000" cy="589380"/>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预想</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b="1" dirty="0" smtClean="0">
                <a:solidFill>
                  <a:schemeClr val="bg1"/>
                </a:solidFill>
                <a:latin typeface="微软雅黑" panose="020B0503020204020204" pitchFamily="34" charset="-122"/>
                <a:ea typeface="微软雅黑" panose="020B0503020204020204" pitchFamily="34" charset="-122"/>
              </a:rPr>
              <a:t>解决方案</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p:cNvSpPr txBox="1"/>
          <p:nvPr/>
        </p:nvSpPr>
        <p:spPr>
          <a:xfrm>
            <a:off x="270992" y="1089668"/>
            <a:ext cx="3309375" cy="589380"/>
          </a:xfrm>
          <a:prstGeom prst="rect">
            <a:avLst/>
          </a:prstGeom>
          <a:noFill/>
        </p:spPr>
        <p:txBody>
          <a:bodyPr wrap="square" lIns="0" tIns="48000" rIns="0" bIns="48000" rtlCol="0">
            <a:spAutoFit/>
          </a:bodyPr>
          <a:lstStyle/>
          <a:p>
            <a:pPr algn="ctr"/>
            <a:r>
              <a:rPr lang="en-US" altLang="zh-CN" sz="3200" b="1" dirty="0">
                <a:solidFill>
                  <a:srgbClr val="004EA2"/>
                </a:solidFill>
                <a:latin typeface="微软雅黑" panose="020B0503020204020204" pitchFamily="34" charset="-122"/>
                <a:ea typeface="微软雅黑" panose="020B0503020204020204" pitchFamily="34" charset="-122"/>
              </a:rPr>
              <a:t>4</a:t>
            </a:r>
            <a:r>
              <a:rPr lang="en-US" altLang="zh-CN" sz="3200" b="1" dirty="0" smtClean="0">
                <a:solidFill>
                  <a:srgbClr val="004EA2"/>
                </a:solidFill>
                <a:latin typeface="微软雅黑" panose="020B0503020204020204" pitchFamily="34" charset="-122"/>
                <a:ea typeface="微软雅黑" panose="020B0503020204020204" pitchFamily="34" charset="-122"/>
              </a:rPr>
              <a:t> </a:t>
            </a:r>
            <a:r>
              <a:rPr lang="zh-CN" altLang="en-US" sz="3200" b="1" dirty="0">
                <a:solidFill>
                  <a:srgbClr val="004EA2"/>
                </a:solidFill>
                <a:latin typeface="微软雅黑" panose="020B0503020204020204" pitchFamily="34" charset="-122"/>
                <a:ea typeface="微软雅黑" panose="020B0503020204020204" pitchFamily="34" charset="-122"/>
              </a:rPr>
              <a:t>预</a:t>
            </a:r>
            <a:r>
              <a:rPr lang="zh-CN" altLang="en-US" sz="3200" b="1" dirty="0" smtClean="0">
                <a:solidFill>
                  <a:srgbClr val="004EA2"/>
                </a:solidFill>
                <a:latin typeface="微软雅黑" panose="020B0503020204020204" pitchFamily="34" charset="-122"/>
                <a:ea typeface="微软雅黑" panose="020B0503020204020204" pitchFamily="34" charset="-122"/>
              </a:rPr>
              <a:t>想解决方案</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sp>
        <p:nvSpPr>
          <p:cNvPr id="31" name="矩形 30"/>
          <p:cNvSpPr/>
          <p:nvPr/>
        </p:nvSpPr>
        <p:spPr>
          <a:xfrm>
            <a:off x="298906" y="1007902"/>
            <a:ext cx="11626931" cy="562471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斜纹 35"/>
          <p:cNvSpPr/>
          <p:nvPr/>
        </p:nvSpPr>
        <p:spPr>
          <a:xfrm>
            <a:off x="270992" y="98619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斜纹 38"/>
          <p:cNvSpPr/>
          <p:nvPr/>
        </p:nvSpPr>
        <p:spPr>
          <a:xfrm rot="10800000">
            <a:off x="11593978" y="6294549"/>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527212" y="1894950"/>
            <a:ext cx="6462735" cy="2419124"/>
          </a:xfrm>
          <a:prstGeom prst="rect">
            <a:avLst/>
          </a:prstGeom>
        </p:spPr>
        <p:txBody>
          <a:bodyPr wrap="square">
            <a:spAutoFit/>
          </a:bodyPr>
          <a:lstStyle/>
          <a:p>
            <a:pPr algn="just">
              <a:lnSpc>
                <a:spcPct val="120000"/>
              </a:lnSpc>
            </a:pPr>
            <a:r>
              <a:rPr lang="zh-CN" altLang="en-US" dirty="0">
                <a:latin typeface="微软雅黑" panose="020B0503020204020204" pitchFamily="34" charset="-122"/>
                <a:ea typeface="微软雅黑" panose="020B0503020204020204" pitchFamily="34" charset="-122"/>
                <a:sym typeface="微软雅黑" panose="020B0503020204020204" charset="-122"/>
              </a:rPr>
              <a:t>采取</a:t>
            </a:r>
            <a:r>
              <a:rPr lang="zh-CN" altLang="en-US" dirty="0">
                <a:solidFill>
                  <a:srgbClr val="FF0000"/>
                </a:solidFill>
                <a:latin typeface="微软雅黑" panose="020B0503020204020204" pitchFamily="34" charset="-122"/>
                <a:ea typeface="微软雅黑" panose="020B0503020204020204" pitchFamily="34" charset="-122"/>
                <a:sym typeface="微软雅黑" panose="020B0503020204020204" charset="-122"/>
              </a:rPr>
              <a:t>自适应粒子细化</a:t>
            </a:r>
            <a:r>
              <a:rPr lang="en-US" altLang="zh-CN" baseline="30000" dirty="0" smtClean="0">
                <a:solidFill>
                  <a:srgbClr val="FF0000"/>
                </a:solidFill>
                <a:latin typeface="微软雅黑" panose="020B0503020204020204" pitchFamily="34" charset="-122"/>
                <a:ea typeface="微软雅黑" panose="020B0503020204020204" pitchFamily="34" charset="-122"/>
                <a:sym typeface="微软雅黑" panose="020B0503020204020204" charset="-122"/>
              </a:rPr>
              <a:t>[6]</a:t>
            </a:r>
            <a:r>
              <a:rPr lang="zh-CN" altLang="en-US" dirty="0">
                <a:solidFill>
                  <a:srgbClr val="FF0000"/>
                </a:solidFill>
                <a:latin typeface="微软雅黑" panose="020B0503020204020204" pitchFamily="34" charset="-122"/>
                <a:ea typeface="微软雅黑" panose="020B0503020204020204" pitchFamily="34" charset="-122"/>
                <a:sym typeface="微软雅黑" panose="020B0503020204020204" charset="-122"/>
              </a:rPr>
              <a:t>、聚合</a:t>
            </a:r>
            <a:r>
              <a:rPr lang="zh-CN" altLang="en-US" dirty="0">
                <a:latin typeface="微软雅黑" panose="020B0503020204020204" pitchFamily="34" charset="-122"/>
                <a:ea typeface="微软雅黑" panose="020B0503020204020204" pitchFamily="34" charset="-122"/>
                <a:sym typeface="微软雅黑" panose="020B0503020204020204" charset="-122"/>
              </a:rPr>
              <a:t>技术，在提高局部计算精度的基础上，减小总计算量，为较大规模船舶与海洋工程水动力学问题的数值计算提供技术支撑</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a:t>
            </a:r>
            <a:endParaRPr lang="en-US" altLang="zh-CN" dirty="0" smtClean="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endParaRPr lang="en-US" altLang="zh-CN" dirty="0">
              <a:latin typeface="微软雅黑" panose="020B0503020204020204" pitchFamily="34" charset="-122"/>
              <a:ea typeface="微软雅黑" panose="020B0503020204020204" pitchFamily="34" charset="-122"/>
              <a:sym typeface="微软雅黑" panose="020B0503020204020204" charset="-122"/>
            </a:endParaRPr>
          </a:p>
          <a:p>
            <a:pPr algn="just">
              <a:lnSpc>
                <a:spcPct val="120000"/>
              </a:lnSpc>
            </a:pPr>
            <a:r>
              <a:rPr lang="zh-CN" altLang="en-US" dirty="0" smtClean="0">
                <a:latin typeface="微软雅黑" panose="020B0503020204020204" pitchFamily="34" charset="-122"/>
                <a:ea typeface="微软雅黑" panose="020B0503020204020204" pitchFamily="34" charset="-122"/>
                <a:sym typeface="微软雅黑" panose="020B0503020204020204" charset="-122"/>
              </a:rPr>
              <a:t>在</a:t>
            </a:r>
            <a:r>
              <a:rPr lang="en-US" altLang="zh-CN" dirty="0" smtClean="0">
                <a:latin typeface="微软雅黑" panose="020B0503020204020204" pitchFamily="34" charset="-122"/>
                <a:ea typeface="微软雅黑" panose="020B0503020204020204" pitchFamily="34" charset="-122"/>
                <a:sym typeface="微软雅黑" panose="020B0503020204020204" charset="-122"/>
              </a:rPr>
              <a:t>SPH</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方法框架内开发</a:t>
            </a:r>
            <a:r>
              <a:rPr lang="zh-CN" altLang="en-US" dirty="0" smtClean="0">
                <a:solidFill>
                  <a:srgbClr val="FF0000"/>
                </a:solidFill>
                <a:latin typeface="微软雅黑" panose="020B0503020204020204" pitchFamily="34" charset="-122"/>
                <a:ea typeface="微软雅黑" panose="020B0503020204020204" pitchFamily="34" charset="-122"/>
                <a:sym typeface="微软雅黑" panose="020B0503020204020204" charset="-122"/>
              </a:rPr>
              <a:t>合适的湍流模型</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，目标是基于较低的粒子分辨率，可较为准确地预报湍流边界层下，海洋结构物受到的水动力载荷</a:t>
            </a:r>
            <a:r>
              <a:rPr lang="en-US" altLang="zh-CN" baseline="30000" dirty="0">
                <a:latin typeface="微软雅黑" panose="020B0503020204020204" pitchFamily="34" charset="-122"/>
                <a:ea typeface="微软雅黑" panose="020B0503020204020204" pitchFamily="34" charset="-122"/>
                <a:sym typeface="微软雅黑" panose="020B0503020204020204" charset="-122"/>
              </a:rPr>
              <a:t>[6] </a:t>
            </a:r>
            <a:r>
              <a:rPr lang="zh-CN" altLang="en-US" dirty="0" smtClean="0">
                <a:latin typeface="微软雅黑" panose="020B0503020204020204" pitchFamily="34" charset="-122"/>
                <a:ea typeface="微软雅黑" panose="020B0503020204020204" pitchFamily="34" charset="-122"/>
                <a:sym typeface="微软雅黑" panose="020B0503020204020204" charset="-122"/>
              </a:rPr>
              <a:t>。</a:t>
            </a:r>
            <a:endParaRPr lang="en-US" altLang="zh-CN" dirty="0">
              <a:latin typeface="微软雅黑" panose="020B0503020204020204" pitchFamily="34" charset="-122"/>
              <a:ea typeface="微软雅黑" panose="020B0503020204020204" pitchFamily="34" charset="-122"/>
            </a:endParaRPr>
          </a:p>
        </p:txBody>
      </p:sp>
      <p:sp>
        <p:nvSpPr>
          <p:cNvPr id="2" name="矩形 1"/>
          <p:cNvSpPr/>
          <p:nvPr/>
        </p:nvSpPr>
        <p:spPr>
          <a:xfrm>
            <a:off x="8621667" y="4939388"/>
            <a:ext cx="1681871"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插图来自互联</a:t>
            </a:r>
            <a:r>
              <a:rPr lang="zh-CN" altLang="en-US" sz="1600" dirty="0" smtClean="0">
                <a:latin typeface="微软雅黑" panose="020B0503020204020204" pitchFamily="34" charset="-122"/>
                <a:ea typeface="微软雅黑" panose="020B0503020204020204" pitchFamily="34" charset="-122"/>
              </a:rPr>
              <a:t>网</a:t>
            </a:r>
            <a:r>
              <a:rPr lang="en-US" altLang="zh-CN" sz="1600" dirty="0" smtClean="0">
                <a:latin typeface="微软雅黑" panose="020B0503020204020204" pitchFamily="34" charset="-122"/>
                <a:ea typeface="微软雅黑" panose="020B0503020204020204" pitchFamily="34" charset="-122"/>
              </a:rPr>
              <a:t> </a:t>
            </a:r>
            <a:endParaRPr lang="zh-CN" altLang="en-US" sz="1600" dirty="0"/>
          </a:p>
        </p:txBody>
      </p:sp>
      <p:pic>
        <p:nvPicPr>
          <p:cNvPr id="3" name="图片 2"/>
          <p:cNvPicPr>
            <a:picLocks noChangeAspect="1"/>
          </p:cNvPicPr>
          <p:nvPr/>
        </p:nvPicPr>
        <p:blipFill>
          <a:blip r:embed="rId4"/>
          <a:stretch>
            <a:fillRect/>
          </a:stretch>
        </p:blipFill>
        <p:spPr>
          <a:xfrm>
            <a:off x="7492123" y="3975881"/>
            <a:ext cx="3844778" cy="199709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p:cNvPicPr>
            <a:picLocks noChangeAspect="1"/>
          </p:cNvPicPr>
          <p:nvPr/>
        </p:nvPicPr>
        <p:blipFill>
          <a:blip r:embed="rId5"/>
          <a:stretch>
            <a:fillRect/>
          </a:stretch>
        </p:blipFill>
        <p:spPr>
          <a:xfrm>
            <a:off x="7497335" y="1503696"/>
            <a:ext cx="3844778" cy="207917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2" name="矩形 31"/>
          <p:cNvSpPr/>
          <p:nvPr/>
        </p:nvSpPr>
        <p:spPr>
          <a:xfrm>
            <a:off x="8717848" y="5994677"/>
            <a:ext cx="158569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插图来</a:t>
            </a:r>
            <a:r>
              <a:rPr lang="zh-CN" altLang="en-US" sz="1600" dirty="0" smtClean="0">
                <a:latin typeface="微软雅黑" panose="020B0503020204020204" pitchFamily="34" charset="-122"/>
                <a:ea typeface="微软雅黑" panose="020B0503020204020204" pitchFamily="34" charset="-122"/>
              </a:rPr>
              <a:t>自文献</a:t>
            </a:r>
            <a:r>
              <a:rPr lang="en-US" altLang="zh-CN" sz="1600" baseline="30000" dirty="0" smtClean="0">
                <a:latin typeface="微软雅黑" panose="020B0503020204020204" pitchFamily="34" charset="-122"/>
                <a:ea typeface="微软雅黑" panose="020B0503020204020204" pitchFamily="34" charset="-122"/>
              </a:rPr>
              <a:t>[6]</a:t>
            </a:r>
            <a:endParaRPr lang="zh-CN" altLang="en-US" sz="1600" dirty="0"/>
          </a:p>
        </p:txBody>
      </p:sp>
      <p:sp>
        <p:nvSpPr>
          <p:cNvPr id="34" name="矩形 33"/>
          <p:cNvSpPr/>
          <p:nvPr/>
        </p:nvSpPr>
        <p:spPr>
          <a:xfrm>
            <a:off x="8621667" y="3582867"/>
            <a:ext cx="158569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插图来</a:t>
            </a:r>
            <a:r>
              <a:rPr lang="zh-CN" altLang="en-US" sz="1600" dirty="0" smtClean="0">
                <a:latin typeface="微软雅黑" panose="020B0503020204020204" pitchFamily="34" charset="-122"/>
                <a:ea typeface="微软雅黑" panose="020B0503020204020204" pitchFamily="34" charset="-122"/>
              </a:rPr>
              <a:t>自文献</a:t>
            </a:r>
            <a:r>
              <a:rPr lang="en-US" altLang="zh-CN" sz="1600" baseline="30000" dirty="0" smtClean="0">
                <a:latin typeface="微软雅黑" panose="020B0503020204020204" pitchFamily="34" charset="-122"/>
                <a:ea typeface="微软雅黑" panose="020B0503020204020204" pitchFamily="34" charset="-122"/>
              </a:rPr>
              <a:t>[6]</a:t>
            </a:r>
            <a:endParaRPr lang="zh-CN" altLang="en-US" sz="1600" dirty="0"/>
          </a:p>
        </p:txBody>
      </p:sp>
    </p:spTree>
    <p:extLst>
      <p:ext uri="{BB962C8B-B14F-4D97-AF65-F5344CB8AC3E}">
        <p14:creationId xmlns:p14="http://schemas.microsoft.com/office/powerpoint/2010/main" val="1158297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6640"/>
          <a:stretch/>
        </p:blipFill>
        <p:spPr>
          <a:xfrm rot="18988439">
            <a:off x="9634901" y="5380743"/>
            <a:ext cx="3549456" cy="139324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边界处理</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多相模拟</a:t>
            </a:r>
          </a:p>
        </p:txBody>
      </p:sp>
      <p:sp>
        <p:nvSpPr>
          <p:cNvPr id="28" name="TextBox 9"/>
          <p:cNvSpPr txBox="1"/>
          <p:nvPr/>
        </p:nvSpPr>
        <p:spPr>
          <a:xfrm>
            <a:off x="6804295" y="118033"/>
            <a:ext cx="1344000" cy="589380"/>
          </a:xfrm>
          <a:prstGeom prst="rect">
            <a:avLst/>
          </a:prstGeom>
          <a:noFill/>
        </p:spPr>
        <p:txBody>
          <a:bodyPr wrap="square" lIns="0" tIns="48000" rIns="0" bIns="48000" rtlCol="0">
            <a:spAutoFit/>
          </a:bodyPr>
          <a:lstStyle/>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SPHysics</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示例</a:t>
            </a:r>
          </a:p>
        </p:txBody>
      </p:sp>
      <p:sp>
        <p:nvSpPr>
          <p:cNvPr id="29" name="TextBox 10"/>
          <p:cNvSpPr txBox="1"/>
          <p:nvPr/>
        </p:nvSpPr>
        <p:spPr>
          <a:xfrm>
            <a:off x="8480349" y="101310"/>
            <a:ext cx="1344000" cy="589380"/>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预想</a:t>
            </a:r>
          </a:p>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解决方案</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总</a:t>
            </a:r>
            <a:r>
              <a:rPr lang="zh-CN" altLang="en-US" sz="1600" b="1" dirty="0">
                <a:solidFill>
                  <a:schemeClr val="bg1"/>
                </a:solidFill>
                <a:latin typeface="微软雅黑" panose="020B0503020204020204" pitchFamily="34" charset="-122"/>
                <a:ea typeface="微软雅黑" panose="020B0503020204020204" pitchFamily="34" charset="-122"/>
              </a:rPr>
              <a:t>结</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45664" y="1925640"/>
            <a:ext cx="9555685" cy="15939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斜纹 19"/>
          <p:cNvSpPr/>
          <p:nvPr/>
        </p:nvSpPr>
        <p:spPr>
          <a:xfrm>
            <a:off x="1217750" y="1903936"/>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斜纹 20"/>
          <p:cNvSpPr/>
          <p:nvPr/>
        </p:nvSpPr>
        <p:spPr>
          <a:xfrm rot="10800000">
            <a:off x="10475731" y="3202913"/>
            <a:ext cx="359773" cy="359773"/>
          </a:xfrm>
          <a:prstGeom prst="diagStrip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p:cNvSpPr/>
          <p:nvPr/>
        </p:nvSpPr>
        <p:spPr>
          <a:xfrm>
            <a:off x="1559496" y="2073138"/>
            <a:ext cx="8928000" cy="1292662"/>
          </a:xfrm>
          <a:prstGeom prst="rect">
            <a:avLst/>
          </a:prstGeom>
        </p:spPr>
        <p:txBody>
          <a:bodyPr wrap="square">
            <a:spAutoFit/>
          </a:bodyPr>
          <a:lstStyle/>
          <a:p>
            <a:pPr algn="just">
              <a:lnSpc>
                <a:spcPct val="150000"/>
              </a:lnSpc>
            </a:pPr>
            <a:r>
              <a:rPr lang="zh-CN" altLang="en-US" sz="2000" b="1" dirty="0" smtClean="0">
                <a:solidFill>
                  <a:srgbClr val="004EA2"/>
                </a:solidFill>
                <a:latin typeface="微软雅黑" panose="020B0503020204020204" pitchFamily="34" charset="-122"/>
                <a:ea typeface="微软雅黑" panose="020B0503020204020204" pitchFamily="34" charset="-122"/>
                <a:sym typeface="微软雅黑" panose="020B0503020204020204" pitchFamily="34" charset="-122"/>
              </a:rPr>
              <a:t>汇报小结：</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SPH</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方法在固壁边界处理（紧支域截断）、边界层效应、多相模拟计算效率具有挑战性。在本汇报内容方面，粒子自适应细化、聚合技术和湍流模型研</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究将为较大规模船舶与海洋工程水动力学问题的数值计算提供技术支</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撑，已经有一些研究在</a:t>
            </a:r>
            <a:r>
              <a:rPr lang="en-US" altLang="zh-CN" sz="1600" baseline="300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[1][6]</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做这方面的工作了。</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263745" y="3829668"/>
            <a:ext cx="576000" cy="576000"/>
          </a:xfrm>
          <a:prstGeom prst="rect">
            <a:avLst/>
          </a:prstGeom>
          <a:solidFill>
            <a:srgbClr val="004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1263745" y="4749851"/>
            <a:ext cx="576000" cy="576000"/>
          </a:xfrm>
          <a:prstGeom prst="rect">
            <a:avLst/>
          </a:prstGeom>
          <a:solidFill>
            <a:srgbClr val="004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2" name="Text Box 14"/>
          <p:cNvSpPr txBox="1">
            <a:spLocks noChangeArrowheads="1"/>
          </p:cNvSpPr>
          <p:nvPr/>
        </p:nvSpPr>
        <p:spPr bwMode="black">
          <a:xfrm>
            <a:off x="1972743" y="3667092"/>
            <a:ext cx="86597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群：光滑粒子流体动力学（</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SPH</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）学习群（</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667316027</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eaLnBrk="1" hangingPunct="1">
              <a:lnSpc>
                <a:spcPct val="15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现</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有群友</a:t>
            </a:r>
            <a:r>
              <a:rPr lang="en-US" altLang="zh-CN" sz="1600" dirty="0" smtClean="0">
                <a:solidFill>
                  <a:srgbClr val="FF0000"/>
                </a:solidFill>
                <a:latin typeface="微软雅黑" panose="020B0503020204020204" pitchFamily="34" charset="-122"/>
                <a:ea typeface="微软雅黑" panose="020B0503020204020204" pitchFamily="34" charset="-122"/>
              </a:rPr>
              <a:t>30+3</a:t>
            </a:r>
            <a:r>
              <a:rPr lang="zh-CN" altLang="en-US" sz="1600" dirty="0" smtClean="0">
                <a:solidFill>
                  <a:srgbClr val="FF0000"/>
                </a:solidFill>
                <a:latin typeface="微软雅黑" panose="020B0503020204020204" pitchFamily="34" charset="-122"/>
                <a:ea typeface="微软雅黑" panose="020B0503020204020204" pitchFamily="34" charset="-122"/>
              </a:rPr>
              <a:t>人</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 Box 14"/>
          <p:cNvSpPr txBox="1">
            <a:spLocks noChangeArrowheads="1"/>
          </p:cNvSpPr>
          <p:nvPr/>
        </p:nvSpPr>
        <p:spPr bwMode="black">
          <a:xfrm>
            <a:off x="1972744" y="4603196"/>
            <a:ext cx="91453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开源代码托管仓库：</a:t>
            </a:r>
            <a:r>
              <a:rPr lang="en-US" altLang="zh-CN" sz="1600" dirty="0">
                <a:hlinkClick r:id="rId5"/>
              </a:rPr>
              <a:t>zoziha/SPH (github.com</a:t>
            </a:r>
            <a:r>
              <a:rPr lang="en-US" altLang="zh-CN" sz="1600" dirty="0" smtClean="0">
                <a:hlinkClick r:id="rId5"/>
              </a:rPr>
              <a:t>)</a:t>
            </a:r>
            <a:r>
              <a:rPr lang="en-US" altLang="zh-CN" sz="1600" dirty="0" smtClean="0"/>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（已支持四</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种</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构建</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统：</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make/cmake/visual </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studio/fpm</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已进行代码重构（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Modernized Refactor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1263745" y="5719054"/>
            <a:ext cx="576000" cy="576000"/>
          </a:xfrm>
          <a:prstGeom prst="rect">
            <a:avLst/>
          </a:prstGeom>
          <a:solidFill>
            <a:srgbClr val="004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8" name="Text Box 14"/>
          <p:cNvSpPr txBox="1">
            <a:spLocks noChangeArrowheads="1"/>
          </p:cNvSpPr>
          <p:nvPr/>
        </p:nvSpPr>
        <p:spPr bwMode="black">
          <a:xfrm>
            <a:off x="1972743" y="5572399"/>
            <a:ext cx="91453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静态演示网页：</a:t>
            </a:r>
            <a:r>
              <a:rPr 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dirty="0">
                <a:hlinkClick r:id="rId6"/>
              </a:rPr>
              <a:t>交流研讨 </a:t>
            </a:r>
            <a:r>
              <a:rPr lang="en-US" altLang="zh-CN" sz="1600" dirty="0">
                <a:hlinkClick r:id="rId6"/>
              </a:rPr>
              <a:t>| SPH (zoziha.github.io</a:t>
            </a:r>
            <a:r>
              <a:rPr lang="en-US" altLang="zh-CN" sz="1600" dirty="0" smtClean="0">
                <a:hlinkClick r:id="rId6"/>
              </a:rPr>
              <a:t>)</a:t>
            </a:r>
            <a:r>
              <a:rPr lang="zh-CN" altLang="en-US" sz="1600" dirty="0" smtClean="0">
                <a:latin typeface="微软雅黑" panose="020B0503020204020204" pitchFamily="34" charset="-122"/>
                <a:ea typeface="微软雅黑" panose="020B0503020204020204" pitchFamily="34" charset="-122"/>
              </a:rPr>
              <a:t>：</a:t>
            </a:r>
            <a:r>
              <a:rPr lang="zh-CN" altLang="en-US" sz="1600" dirty="0" smtClean="0">
                <a:solidFill>
                  <a:srgbClr val="FF0000"/>
                </a:solidFill>
                <a:latin typeface="微软雅黑" panose="020B0503020204020204" pitchFamily="34" charset="-122"/>
                <a:ea typeface="微软雅黑" panose="020B0503020204020204" pitchFamily="34" charset="-122"/>
              </a:rPr>
              <a:t>更新</a:t>
            </a:r>
            <a:r>
              <a:rPr lang="en-US" altLang="zh-CN" sz="1600" dirty="0">
                <a:solidFill>
                  <a:srgbClr val="FF0000"/>
                </a:solidFill>
                <a:latin typeface="微软雅黑" panose="020B0503020204020204" pitchFamily="34" charset="-122"/>
                <a:ea typeface="微软雅黑" panose="020B0503020204020204" pitchFamily="34" charset="-122"/>
              </a:rPr>
              <a:t>9</a:t>
            </a:r>
            <a:r>
              <a:rPr lang="zh-CN" altLang="en-US" sz="1600" dirty="0" smtClean="0">
                <a:solidFill>
                  <a:srgbClr val="FF0000"/>
                </a:solidFill>
                <a:latin typeface="微软雅黑" panose="020B0503020204020204" pitchFamily="34" charset="-122"/>
                <a:ea typeface="微软雅黑" panose="020B0503020204020204" pitchFamily="34" charset="-122"/>
              </a:rPr>
              <a:t>月份聊天概要</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p>
          <a:p>
            <a:pPr marL="0" indent="0" eaLnBrk="1" hangingPunct="1">
              <a:lnSpc>
                <a:spcPct val="150000"/>
              </a:lnSpc>
              <a:defRPr/>
            </a:pPr>
            <a:r>
              <a:rPr lang="en-US" altLang="zh-CN" sz="1600" dirty="0" smtClean="0"/>
              <a:t>2.</a:t>
            </a:r>
            <a:r>
              <a:rPr lang="zh-CN" altLang="en-US" sz="1600" dirty="0">
                <a:hlinkClick r:id="rId7"/>
              </a:rPr>
              <a:t>课程：高等水动力学 </a:t>
            </a:r>
            <a:r>
              <a:rPr lang="en-US" altLang="zh-CN" sz="1600" dirty="0">
                <a:hlinkClick r:id="rId7"/>
              </a:rPr>
              <a:t>| SPH-homework (zoziha.github.io</a:t>
            </a:r>
            <a:r>
              <a:rPr lang="en-US" altLang="zh-CN" sz="1600" dirty="0" smtClean="0">
                <a:hlinkClick r:id="rId7"/>
              </a:rPr>
              <a:t>)</a:t>
            </a:r>
            <a:r>
              <a:rPr lang="zh-CN" altLang="en-US" sz="1600" dirty="0" smtClean="0">
                <a:latin typeface="微软雅黑" panose="020B0503020204020204" pitchFamily="34" charset="-122"/>
                <a:ea typeface="微软雅黑" panose="020B0503020204020204" pitchFamily="34" charset="-122"/>
              </a:rPr>
              <a:t>：</a:t>
            </a:r>
            <a:r>
              <a:rPr lang="zh-CN" altLang="en-US" sz="1600" dirty="0" smtClean="0">
                <a:solidFill>
                  <a:srgbClr val="FF0000"/>
                </a:solidFill>
                <a:latin typeface="微软雅黑" panose="020B0503020204020204" pitchFamily="34" charset="-122"/>
                <a:ea typeface="微软雅黑" panose="020B0503020204020204" pitchFamily="34" charset="-122"/>
              </a:rPr>
              <a:t>添加第二次作业内容</a:t>
            </a:r>
            <a:r>
              <a:rPr lang="zh-CN" altLang="en-US" sz="1600" dirty="0" smtClean="0">
                <a:latin typeface="微软雅黑" panose="020B0503020204020204" pitchFamily="34" charset="-122"/>
                <a:ea typeface="微软雅黑" panose="020B0503020204020204" pitchFamily="34" charset="-122"/>
              </a:rPr>
              <a:t>。</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TextBox 6">
            <a:extLst>
              <a:ext uri="{FF2B5EF4-FFF2-40B4-BE49-F238E27FC236}">
                <a16:creationId xmlns:a16="http://schemas.microsoft.com/office/drawing/2014/main" id="{8C24F644-D4C5-4BD1-ABF2-A0B63D150F9C}"/>
              </a:ext>
            </a:extLst>
          </p:cNvPr>
          <p:cNvSpPr txBox="1"/>
          <p:nvPr/>
        </p:nvSpPr>
        <p:spPr>
          <a:xfrm>
            <a:off x="534880" y="1050010"/>
            <a:ext cx="3512069" cy="589380"/>
          </a:xfrm>
          <a:prstGeom prst="rect">
            <a:avLst/>
          </a:prstGeom>
          <a:noFill/>
        </p:spPr>
        <p:txBody>
          <a:bodyPr wrap="square" lIns="0" tIns="48000" rIns="0" bIns="48000" rtlCol="0">
            <a:spAutoFit/>
          </a:bodyPr>
          <a:lstStyle/>
          <a:p>
            <a:r>
              <a:rPr lang="en-US" altLang="zh-CN" sz="3200" b="1" dirty="0" smtClean="0">
                <a:solidFill>
                  <a:srgbClr val="004EA2"/>
                </a:solidFill>
                <a:latin typeface="微软雅黑" panose="020B0503020204020204" pitchFamily="34" charset="-122"/>
                <a:ea typeface="微软雅黑" panose="020B0503020204020204" pitchFamily="34" charset="-122"/>
              </a:rPr>
              <a:t>5 </a:t>
            </a:r>
            <a:r>
              <a:rPr lang="zh-CN" altLang="en-US" sz="3200" b="1" dirty="0" smtClean="0">
                <a:solidFill>
                  <a:srgbClr val="004EA2"/>
                </a:solidFill>
                <a:latin typeface="微软雅黑" panose="020B0503020204020204" pitchFamily="34" charset="-122"/>
                <a:ea typeface="微软雅黑" panose="020B0503020204020204" pitchFamily="34" charset="-122"/>
              </a:rPr>
              <a:t>总</a:t>
            </a:r>
            <a:r>
              <a:rPr lang="zh-CN" altLang="en-US" sz="3200" b="1" dirty="0">
                <a:solidFill>
                  <a:srgbClr val="004EA2"/>
                </a:solidFill>
                <a:latin typeface="微软雅黑" panose="020B0503020204020204" pitchFamily="34" charset="-122"/>
                <a:ea typeface="微软雅黑" panose="020B0503020204020204" pitchFamily="34" charset="-122"/>
              </a:rPr>
              <a:t>结</a:t>
            </a:r>
            <a:endParaRPr lang="en-US" altLang="zh-CN" sz="3200" b="1" dirty="0">
              <a:solidFill>
                <a:srgbClr val="004EA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1290</TotalTime>
  <Words>1863</Words>
  <Application>Microsoft Office PowerPoint</Application>
  <PresentationFormat>宽屏</PresentationFormat>
  <Paragraphs>190</Paragraphs>
  <Slides>11</Slides>
  <Notes>11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11</vt:i4>
      </vt:variant>
    </vt:vector>
  </HeadingPairs>
  <TitlesOfParts>
    <vt:vector size="19" baseType="lpstr">
      <vt:lpstr>Impact MT Std</vt:lpstr>
      <vt:lpstr>等线</vt:lpstr>
      <vt:lpstr>等线 Light</vt:lpstr>
      <vt:lpstr>宋体</vt:lpstr>
      <vt:lpstr>微软雅黑</vt:lpstr>
      <vt:lpstr>Arial</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情缘素材：https://haosc.taobao.com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宋星宇</dc:creator>
  <cp:lastModifiedBy>左志华</cp:lastModifiedBy>
  <cp:revision>204</cp:revision>
  <dcterms:created xsi:type="dcterms:W3CDTF">2016-11-24T09:20:00Z</dcterms:created>
  <dcterms:modified xsi:type="dcterms:W3CDTF">2021-10-13T08:14:04Z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